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9" r:id="rId3"/>
    <p:sldId id="260" r:id="rId4"/>
    <p:sldId id="264" r:id="rId5"/>
    <p:sldId id="261" r:id="rId6"/>
    <p:sldId id="265" r:id="rId7"/>
    <p:sldId id="268" r:id="rId8"/>
    <p:sldId id="269" r:id="rId9"/>
    <p:sldId id="270" r:id="rId10"/>
    <p:sldId id="263" r:id="rId11"/>
    <p:sldId id="271" r:id="rId12"/>
    <p:sldId id="273" r:id="rId13"/>
    <p:sldId id="272" r:id="rId14"/>
    <p:sldId id="277" r:id="rId15"/>
    <p:sldId id="274" r:id="rId16"/>
    <p:sldId id="275" r:id="rId17"/>
    <p:sldId id="276" r:id="rId18"/>
    <p:sldId id="262" r:id="rId19"/>
    <p:sldId id="25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050"/>
    <a:srgbClr val="003FBC"/>
    <a:srgbClr val="1D432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2EE37-AE4B-464E-9602-7A8A19B72650}" type="datetimeFigureOut">
              <a:rPr lang="ru-RU" smtClean="0"/>
              <a:pPr/>
              <a:t>23.10.2013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13A9A-92AF-49C0-A3A5-36B33B0F223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457F524-CB71-40AB-A701-F4F0DAC5B79E}" type="datetimeFigureOut">
              <a:rPr lang="ru-RU" smtClean="0"/>
              <a:pPr/>
              <a:t>23.10.2013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B1F6CA1-4EBE-4489-B6DF-4A95E34C4FD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457F524-CB71-40AB-A701-F4F0DAC5B79E}" type="datetimeFigureOut">
              <a:rPr lang="ru-RU" smtClean="0"/>
              <a:pPr/>
              <a:t>23.10.2013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B1F6CA1-4EBE-4489-B6DF-4A95E34C4F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2457F524-CB71-40AB-A701-F4F0DAC5B79E}" type="datetimeFigureOut">
              <a:rPr lang="ru-RU" smtClean="0"/>
              <a:pPr/>
              <a:t>23.10.2013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B1F6CA1-4EBE-4489-B6DF-4A95E34C4FD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457F524-CB71-40AB-A701-F4F0DAC5B79E}" type="datetimeFigureOut">
              <a:rPr lang="ru-RU" smtClean="0"/>
              <a:pPr/>
              <a:t>23.10.2013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B1F6CA1-4EBE-4489-B6DF-4A95E34C4FD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457F524-CB71-40AB-A701-F4F0DAC5B79E}" type="datetimeFigureOut">
              <a:rPr lang="ru-RU" smtClean="0"/>
              <a:pPr/>
              <a:t>23.10.2013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DB1F6CA1-4EBE-4489-B6DF-4A95E34C4FD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457F524-CB71-40AB-A701-F4F0DAC5B79E}" type="datetimeFigureOut">
              <a:rPr lang="ru-RU" smtClean="0"/>
              <a:pPr/>
              <a:t>23.10.2013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B1F6CA1-4EBE-4489-B6DF-4A95E34C4FD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457F524-CB71-40AB-A701-F4F0DAC5B79E}" type="datetimeFigureOut">
              <a:rPr lang="ru-RU" smtClean="0"/>
              <a:pPr/>
              <a:t>23.10.2013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B1F6CA1-4EBE-4489-B6DF-4A95E34C4FD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457F524-CB71-40AB-A701-F4F0DAC5B79E}" type="datetimeFigureOut">
              <a:rPr lang="ru-RU" smtClean="0"/>
              <a:pPr/>
              <a:t>23.10.2013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B1F6CA1-4EBE-4489-B6DF-4A95E34C4F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2457F524-CB71-40AB-A701-F4F0DAC5B79E}" type="datetimeFigureOut">
              <a:rPr lang="ru-RU" smtClean="0"/>
              <a:pPr/>
              <a:t>23.10.2013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DB1F6CA1-4EBE-4489-B6DF-4A95E34C4F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457F524-CB71-40AB-A701-F4F0DAC5B79E}" type="datetimeFigureOut">
              <a:rPr lang="ru-RU" smtClean="0"/>
              <a:pPr/>
              <a:t>23.10.2013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B1F6CA1-4EBE-4489-B6DF-4A95E34C4FD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2457F524-CB71-40AB-A701-F4F0DAC5B79E}" type="datetimeFigureOut">
              <a:rPr lang="ru-RU" smtClean="0"/>
              <a:pPr/>
              <a:t>23.10.2013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B1F6CA1-4EBE-4489-B6DF-4A95E34C4FD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457F524-CB71-40AB-A701-F4F0DAC5B79E}" type="datetimeFigureOut">
              <a:rPr lang="ru-RU" smtClean="0"/>
              <a:pPr/>
              <a:t>23.10.2013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B1F6CA1-4EBE-4489-B6DF-4A95E34C4FD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2928934"/>
            <a:ext cx="6858016" cy="2500330"/>
          </a:xfrm>
        </p:spPr>
        <p:txBody>
          <a:bodyPr>
            <a:normAutofit fontScale="90000"/>
          </a:bodyPr>
          <a:lstStyle/>
          <a:p>
            <a:pPr algn="ctr"/>
            <a:r>
              <a:rPr lang="ru-RU" sz="6000" dirty="0" smtClean="0">
                <a:solidFill>
                  <a:srgbClr val="00B0F0"/>
                </a:solidFill>
              </a:rPr>
              <a:t>   </a:t>
            </a: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en-US" sz="6000" dirty="0" smtClean="0">
                <a:solidFill>
                  <a:srgbClr val="00B0F0"/>
                </a:solidFill>
              </a:rPr>
              <a:t/>
            </a:r>
            <a:br>
              <a:rPr lang="en-US" sz="6000" dirty="0" smtClean="0">
                <a:solidFill>
                  <a:srgbClr val="00B0F0"/>
                </a:solidFill>
              </a:rPr>
            </a:br>
            <a:r>
              <a:rPr lang="ru-RU" sz="6000" dirty="0" smtClean="0">
                <a:solidFill>
                  <a:srgbClr val="00B0F0"/>
                </a:solidFill>
                <a:latin typeface="Comic Sans MS" pitchFamily="66" charset="0"/>
              </a:rPr>
              <a:t>Занятие </a:t>
            </a:r>
            <a:r>
              <a:rPr lang="en-US" sz="6000" dirty="0" smtClean="0">
                <a:solidFill>
                  <a:srgbClr val="00B0F0"/>
                </a:solidFill>
                <a:latin typeface="Comic Sans MS" pitchFamily="66" charset="0"/>
              </a:rPr>
              <a:t/>
            </a:r>
            <a:br>
              <a:rPr lang="en-US" sz="6000" dirty="0" smtClean="0">
                <a:solidFill>
                  <a:srgbClr val="00B0F0"/>
                </a:solidFill>
                <a:latin typeface="Comic Sans MS" pitchFamily="66" charset="0"/>
              </a:rPr>
            </a:br>
            <a:r>
              <a:rPr lang="ru-RU" sz="6000" dirty="0" smtClean="0">
                <a:solidFill>
                  <a:srgbClr val="00B0F0"/>
                </a:solidFill>
                <a:latin typeface="Comic Sans MS" pitchFamily="66" charset="0"/>
              </a:rPr>
              <a:t>по шахматам</a:t>
            </a:r>
            <a:r>
              <a:rPr lang="ru-RU" sz="6000" dirty="0" smtClean="0"/>
              <a:t/>
            </a:r>
            <a:br>
              <a:rPr lang="ru-RU" sz="6000" dirty="0" smtClean="0"/>
            </a:br>
            <a:r>
              <a:rPr lang="ru-RU" dirty="0" smtClean="0"/>
              <a:t/>
            </a:r>
            <a:br>
              <a:rPr lang="ru-RU" dirty="0" smtClean="0"/>
            </a:br>
            <a:r>
              <a:rPr lang="ru-RU" dirty="0" smtClean="0"/>
              <a:t/>
            </a:r>
            <a:br>
              <a:rPr lang="ru-RU" dirty="0" smtClean="0"/>
            </a:br>
            <a:endParaRPr lang="ru-RU" dirty="0">
              <a:solidFill>
                <a:srgbClr val="FF0000"/>
              </a:solidFill>
            </a:endParaRPr>
          </a:p>
        </p:txBody>
      </p:sp>
      <p:pic>
        <p:nvPicPr>
          <p:cNvPr id="4" name="Рисунок 3" descr="001.jpg"/>
          <p:cNvPicPr>
            <a:picLocks noChangeAspect="1"/>
          </p:cNvPicPr>
          <p:nvPr/>
        </p:nvPicPr>
        <p:blipFill>
          <a:blip r:embed="rId2" cstate="print"/>
          <a:stretch>
            <a:fillRect/>
          </a:stretch>
        </p:blipFill>
        <p:spPr>
          <a:xfrm>
            <a:off x="0" y="0"/>
            <a:ext cx="265597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786742" cy="1143000"/>
          </a:xfrm>
        </p:spPr>
        <p:txBody>
          <a:bodyPr/>
          <a:lstStyle/>
          <a:p>
            <a:r>
              <a:rPr lang="en-US" dirty="0" smtClean="0">
                <a:solidFill>
                  <a:schemeClr val="bg2">
                    <a:lumMod val="50000"/>
                  </a:schemeClr>
                </a:solidFill>
                <a:latin typeface="Comic Sans MS" pitchFamily="66" charset="0"/>
              </a:rPr>
              <a:t>  </a:t>
            </a:r>
            <a:r>
              <a:rPr lang="ru-RU" dirty="0" smtClean="0">
                <a:solidFill>
                  <a:schemeClr val="bg2">
                    <a:lumMod val="50000"/>
                  </a:schemeClr>
                </a:solidFill>
                <a:latin typeface="Comic Sans MS" pitchFamily="66" charset="0"/>
              </a:rPr>
              <a:t>Игра «Кратчайший путь»</a:t>
            </a:r>
            <a:endParaRPr lang="ru-RU" dirty="0">
              <a:solidFill>
                <a:schemeClr val="bg2">
                  <a:lumMod val="50000"/>
                </a:schemeClr>
              </a:solidFill>
              <a:latin typeface="Comic Sans MS" pitchFamily="66" charset="0"/>
            </a:endParaRPr>
          </a:p>
        </p:txBody>
      </p:sp>
      <p:pic>
        <p:nvPicPr>
          <p:cNvPr id="4" name="Содержимое 11" descr="Рисунок (13).jpg"/>
          <p:cNvPicPr>
            <a:picLocks noGrp="1" noChangeAspect="1"/>
          </p:cNvPicPr>
          <p:nvPr>
            <p:ph idx="1"/>
          </p:nvPr>
        </p:nvPicPr>
        <p:blipFill>
          <a:blip r:embed="rId2" cstate="print">
            <a:lum bright="-10000" contrast="30000"/>
          </a:blip>
          <a:srcRect l="67391" t="50319" r="2174" b="30955"/>
          <a:stretch>
            <a:fillRect/>
          </a:stretch>
        </p:blipFill>
        <p:spPr>
          <a:xfrm>
            <a:off x="142844" y="1928802"/>
            <a:ext cx="3788327" cy="3714776"/>
          </a:xfrm>
        </p:spPr>
      </p:pic>
      <p:pic>
        <p:nvPicPr>
          <p:cNvPr id="5" name="Рисунок 4" descr="Рисунок (13).jpg"/>
          <p:cNvPicPr>
            <a:picLocks noChangeAspect="1"/>
          </p:cNvPicPr>
          <p:nvPr/>
        </p:nvPicPr>
        <p:blipFill>
          <a:blip r:embed="rId2" cstate="print">
            <a:lum bright="-20000" contrast="30000"/>
          </a:blip>
          <a:srcRect l="35169" t="50357" r="35169" b="31100"/>
          <a:stretch>
            <a:fillRect/>
          </a:stretch>
        </p:blipFill>
        <p:spPr>
          <a:xfrm>
            <a:off x="4143372" y="1928802"/>
            <a:ext cx="3868522" cy="37147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900"/>
            <a:ext cx="7239000" cy="1143000"/>
          </a:xfrm>
        </p:spPr>
        <p:txBody>
          <a:bodyPr>
            <a:noAutofit/>
          </a:bodyPr>
          <a:lstStyle/>
          <a:p>
            <a:r>
              <a:rPr lang="en-US" sz="4800"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rPr>
              <a:t>         </a:t>
            </a:r>
            <a:r>
              <a:rPr lang="ru-RU" sz="4800"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latin typeface="Comic Sans MS" pitchFamily="66" charset="0"/>
              </a:rPr>
              <a:t>План игры</a:t>
            </a:r>
            <a:endParaRPr lang="ru-RU" sz="4800" dirty="0">
              <a:latin typeface="Comic Sans MS" pitchFamily="66" charset="0"/>
            </a:endParaRPr>
          </a:p>
        </p:txBody>
      </p:sp>
      <p:sp>
        <p:nvSpPr>
          <p:cNvPr id="3" name="Содержимое 2"/>
          <p:cNvSpPr>
            <a:spLocks noGrp="1"/>
          </p:cNvSpPr>
          <p:nvPr>
            <p:ph idx="1"/>
          </p:nvPr>
        </p:nvSpPr>
        <p:spPr>
          <a:xfrm>
            <a:off x="500034" y="1214422"/>
            <a:ext cx="7239000" cy="4846320"/>
          </a:xfrm>
        </p:spPr>
        <p:txBody>
          <a:bodyPr>
            <a:normAutofit fontScale="85000" lnSpcReduction="20000"/>
          </a:bodyPr>
          <a:lstStyle/>
          <a:p>
            <a:pPr algn="ctr">
              <a:buNone/>
            </a:pPr>
            <a:r>
              <a:rPr lang="ru-RU" sz="2800" dirty="0" smtClean="0">
                <a:solidFill>
                  <a:prstClr val="black"/>
                </a:solidFill>
              </a:rPr>
              <a:t> </a:t>
            </a:r>
            <a:r>
              <a:rPr lang="ru-RU" sz="3800" b="1" dirty="0" smtClean="0">
                <a:solidFill>
                  <a:srgbClr val="7030A0"/>
                </a:solidFill>
                <a:latin typeface="Comic Sans MS" pitchFamily="66" charset="0"/>
              </a:rPr>
              <a:t>Последовательность выбора хода:</a:t>
            </a:r>
            <a:endParaRPr lang="ru-RU" sz="2800" b="1" dirty="0" smtClean="0">
              <a:solidFill>
                <a:srgbClr val="7030A0"/>
              </a:solidFill>
              <a:latin typeface="Comic Sans MS" pitchFamily="66" charset="0"/>
            </a:endParaRPr>
          </a:p>
          <a:p>
            <a:pPr algn="ctr">
              <a:buNone/>
            </a:pPr>
            <a:endParaRPr lang="ru-RU" sz="2800" b="1" dirty="0" smtClean="0">
              <a:solidFill>
                <a:srgbClr val="0070C0"/>
              </a:solidFill>
              <a:latin typeface="Comic Sans MS" pitchFamily="66" charset="0"/>
            </a:endParaRPr>
          </a:p>
          <a:p>
            <a:pPr algn="just">
              <a:buNone/>
            </a:pPr>
            <a:r>
              <a:rPr lang="ru-RU" sz="2800" b="1" dirty="0" smtClean="0">
                <a:solidFill>
                  <a:srgbClr val="002060"/>
                </a:solidFill>
                <a:latin typeface="Comic Sans MS" pitchFamily="66" charset="0"/>
              </a:rPr>
              <a:t>1. Смотрим, нельзя ли побить фигуру противника.</a:t>
            </a:r>
          </a:p>
          <a:p>
            <a:pPr algn="just">
              <a:buNone/>
            </a:pPr>
            <a:r>
              <a:rPr lang="ru-RU" sz="2800" b="1" dirty="0" smtClean="0">
                <a:solidFill>
                  <a:srgbClr val="C00000"/>
                </a:solidFill>
                <a:latin typeface="Comic Sans MS" pitchFamily="66" charset="0"/>
              </a:rPr>
              <a:t>2. Выясняем, нельзя ли сделать фигурой такой ход, после которого противник не сможет сделать своей фигурой ни одного хорошего хода (при любом ходе фигуру он потеряет, т. е. мы ограничиваем подвижность неприятельской фигуры).</a:t>
            </a:r>
          </a:p>
          <a:p>
            <a:pPr algn="just">
              <a:buNone/>
            </a:pPr>
            <a:r>
              <a:rPr lang="ru-RU" sz="2800" b="1" dirty="0" smtClean="0">
                <a:solidFill>
                  <a:srgbClr val="388050"/>
                </a:solidFill>
                <a:latin typeface="Comic Sans MS" pitchFamily="66" charset="0"/>
              </a:rPr>
              <a:t>3. Определяем, не ставим ли мы свою фигуру под бой.</a:t>
            </a:r>
          </a:p>
          <a:p>
            <a:pPr algn="just">
              <a:buNone/>
            </a:pPr>
            <a:r>
              <a:rPr lang="ru-RU" sz="2800" b="1" dirty="0" smtClean="0">
                <a:solidFill>
                  <a:srgbClr val="003FBC"/>
                </a:solidFill>
                <a:latin typeface="Comic Sans MS" pitchFamily="66" charset="0"/>
              </a:rPr>
              <a:t>4. Делаем ход.</a:t>
            </a:r>
          </a:p>
          <a:p>
            <a:endParaRPr lang="ru-RU" dirty="0">
              <a:latin typeface="Comic Sans MS" pitchFamily="66" charset="0"/>
            </a:endParaRPr>
          </a:p>
        </p:txBody>
      </p:sp>
      <p:pic>
        <p:nvPicPr>
          <p:cNvPr id="4"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285720" y="214290"/>
            <a:ext cx="1101957" cy="928693"/>
          </a:xfrm>
          <a:prstGeom prst="rect">
            <a:avLst/>
          </a:prstGeom>
          <a:noFill/>
        </p:spPr>
      </p:pic>
      <p:pic>
        <p:nvPicPr>
          <p:cNvPr id="5"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flipH="1">
            <a:off x="6429388" y="5572140"/>
            <a:ext cx="1000132" cy="928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itchFamily="66" charset="0"/>
              </a:rPr>
              <a:t>      </a:t>
            </a:r>
            <a:r>
              <a:rPr lang="ru-RU" dirty="0" smtClean="0">
                <a:solidFill>
                  <a:srgbClr val="C00000"/>
                </a:solidFill>
                <a:latin typeface="Comic Sans MS" pitchFamily="66" charset="0"/>
              </a:rPr>
              <a:t>Великое сражение</a:t>
            </a:r>
            <a:endParaRPr lang="ru-RU" dirty="0">
              <a:solidFill>
                <a:srgbClr val="C00000"/>
              </a:solidFill>
              <a:latin typeface="Comic Sans MS" pitchFamily="66" charset="0"/>
            </a:endParaRPr>
          </a:p>
        </p:txBody>
      </p:sp>
      <p:pic>
        <p:nvPicPr>
          <p:cNvPr id="4" name="Picture 4" descr="Шахматы для самых маленьких - i_119.png"/>
          <p:cNvPicPr>
            <a:picLocks noGrp="1" noChangeAspect="1" noChangeArrowheads="1"/>
          </p:cNvPicPr>
          <p:nvPr>
            <p:ph idx="1"/>
          </p:nvPr>
        </p:nvPicPr>
        <p:blipFill>
          <a:blip r:embed="rId2" cstate="print"/>
          <a:srcRect/>
          <a:stretch>
            <a:fillRect/>
          </a:stretch>
        </p:blipFill>
        <p:spPr bwMode="auto">
          <a:xfrm>
            <a:off x="1571604" y="1785926"/>
            <a:ext cx="5214974" cy="4500594"/>
          </a:xfrm>
          <a:prstGeom prst="rect">
            <a:avLst/>
          </a:prstGeom>
          <a:noFill/>
        </p:spPr>
      </p:pic>
      <p:pic>
        <p:nvPicPr>
          <p:cNvPr id="6" name="Picture 2" descr="C:\Documents and Settings\Admin\Рабочий стол\Шахматы\Картинки\1501957ywkikh8gcb.gif"/>
          <p:cNvPicPr>
            <a:picLocks noChangeAspect="1" noChangeArrowheads="1" noCrop="1"/>
          </p:cNvPicPr>
          <p:nvPr/>
        </p:nvPicPr>
        <p:blipFill>
          <a:blip r:embed="rId3" cstate="print"/>
          <a:srcRect/>
          <a:stretch>
            <a:fillRect/>
          </a:stretch>
        </p:blipFill>
        <p:spPr bwMode="auto">
          <a:xfrm>
            <a:off x="357158" y="500042"/>
            <a:ext cx="1271490" cy="10715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Шахматы\Картинки\clip-art-playing-chess-615532.jpg"/>
          <p:cNvPicPr>
            <a:picLocks noChangeAspect="1" noChangeArrowheads="1"/>
          </p:cNvPicPr>
          <p:nvPr/>
        </p:nvPicPr>
        <p:blipFill>
          <a:blip r:embed="rId2" cstate="print"/>
          <a:srcRect/>
          <a:stretch>
            <a:fillRect/>
          </a:stretch>
        </p:blipFill>
        <p:spPr bwMode="auto">
          <a:xfrm>
            <a:off x="4857752" y="4030921"/>
            <a:ext cx="3143272" cy="2827079"/>
          </a:xfrm>
          <a:prstGeom prst="rect">
            <a:avLst/>
          </a:prstGeom>
          <a:noFill/>
        </p:spPr>
      </p:pic>
      <p:sp>
        <p:nvSpPr>
          <p:cNvPr id="2" name="Заголовок 1"/>
          <p:cNvSpPr>
            <a:spLocks noGrp="1"/>
          </p:cNvSpPr>
          <p:nvPr>
            <p:ph type="title"/>
          </p:nvPr>
        </p:nvSpPr>
        <p:spPr>
          <a:xfrm>
            <a:off x="428596" y="142852"/>
            <a:ext cx="7239000" cy="1143000"/>
          </a:xfrm>
        </p:spPr>
        <p:txBody>
          <a:bodyPr/>
          <a:lstStyle/>
          <a:p>
            <a:pPr algn="ctr"/>
            <a:r>
              <a:rPr lang="ru-RU" sz="4000"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latin typeface="Comic Sans MS" pitchFamily="66" charset="0"/>
              </a:rPr>
              <a:t>Король в игре</a:t>
            </a:r>
            <a:endParaRPr lang="ru-RU" dirty="0">
              <a:latin typeface="Comic Sans MS" pitchFamily="66" charset="0"/>
            </a:endParaRPr>
          </a:p>
        </p:txBody>
      </p:sp>
      <p:sp>
        <p:nvSpPr>
          <p:cNvPr id="3" name="Содержимое 2"/>
          <p:cNvSpPr>
            <a:spLocks noGrp="1"/>
          </p:cNvSpPr>
          <p:nvPr>
            <p:ph idx="1"/>
          </p:nvPr>
        </p:nvSpPr>
        <p:spPr>
          <a:xfrm>
            <a:off x="428596" y="1428736"/>
            <a:ext cx="7286676" cy="2748278"/>
          </a:xfrm>
        </p:spPr>
        <p:txBody>
          <a:bodyPr>
            <a:noAutofit/>
          </a:bodyPr>
          <a:lstStyle/>
          <a:p>
            <a:pPr algn="just">
              <a:buNone/>
            </a:pPr>
            <a:r>
              <a:rPr lang="ru-RU" sz="2800" dirty="0" smtClean="0">
                <a:solidFill>
                  <a:srgbClr val="002060"/>
                </a:solidFill>
                <a:latin typeface="Comic Sans MS" pitchFamily="66" charset="0"/>
              </a:rPr>
              <a:t>Все королевские единоборства (белого короля с черным) заканчиваются вничью, ведь короли не имеют права атаковать друг друга. </a:t>
            </a:r>
            <a:r>
              <a:rPr lang="ru-RU" sz="2800" b="1" dirty="0" smtClean="0">
                <a:solidFill>
                  <a:srgbClr val="002060"/>
                </a:solidFill>
                <a:latin typeface="Comic Sans MS" pitchFamily="66" charset="0"/>
              </a:rPr>
              <a:t>Королей в шахматах не бьют, под бой их ставить нельзя</a:t>
            </a:r>
            <a:r>
              <a:rPr lang="ru-RU" sz="2800" dirty="0" smtClean="0">
                <a:solidFill>
                  <a:srgbClr val="002060"/>
                </a:solidFill>
                <a:latin typeface="Comic Sans MS" pitchFamily="66" charset="0"/>
              </a:rPr>
              <a:t>.</a:t>
            </a:r>
          </a:p>
          <a:p>
            <a:pPr>
              <a:buNone/>
            </a:pPr>
            <a:r>
              <a:rPr lang="ru-RU" sz="2800" dirty="0" smtClean="0">
                <a:solidFill>
                  <a:srgbClr val="002060"/>
                </a:solidFill>
                <a:latin typeface="Comic Sans MS" pitchFamily="66" charset="0"/>
              </a:rPr>
              <a:t>Королю можно объявить</a:t>
            </a:r>
            <a:endParaRPr lang="en-US" sz="2800" dirty="0" smtClean="0">
              <a:solidFill>
                <a:srgbClr val="002060"/>
              </a:solidFill>
              <a:latin typeface="Comic Sans MS" pitchFamily="66" charset="0"/>
            </a:endParaRPr>
          </a:p>
          <a:p>
            <a:pPr>
              <a:buNone/>
            </a:pPr>
            <a:r>
              <a:rPr lang="ru-RU" sz="2800" dirty="0" smtClean="0">
                <a:solidFill>
                  <a:srgbClr val="002060"/>
                </a:solidFill>
                <a:latin typeface="Comic Sans MS" pitchFamily="66" charset="0"/>
              </a:rPr>
              <a:t> только шах или мат.</a:t>
            </a:r>
          </a:p>
          <a:p>
            <a:pPr>
              <a:buNone/>
            </a:pPr>
            <a:r>
              <a:rPr lang="ru-RU" sz="2800" dirty="0" smtClean="0">
                <a:solidFill>
                  <a:srgbClr val="002060"/>
                </a:solidFill>
                <a:latin typeface="Comic Sans MS" pitchFamily="66" charset="0"/>
              </a:rPr>
              <a:t>Поэтому сегодня король</a:t>
            </a:r>
            <a:endParaRPr lang="en-US" sz="2800" dirty="0" smtClean="0">
              <a:solidFill>
                <a:srgbClr val="002060"/>
              </a:solidFill>
              <a:latin typeface="Comic Sans MS" pitchFamily="66" charset="0"/>
            </a:endParaRPr>
          </a:p>
          <a:p>
            <a:pPr>
              <a:buNone/>
            </a:pPr>
            <a:r>
              <a:rPr lang="ru-RU" sz="2800" dirty="0" smtClean="0">
                <a:solidFill>
                  <a:srgbClr val="002060"/>
                </a:solidFill>
                <a:latin typeface="Comic Sans MS" pitchFamily="66" charset="0"/>
              </a:rPr>
              <a:t> будет сражаться против </a:t>
            </a:r>
            <a:endParaRPr lang="en-US" sz="2800" dirty="0" smtClean="0">
              <a:solidFill>
                <a:srgbClr val="002060"/>
              </a:solidFill>
              <a:latin typeface="Comic Sans MS" pitchFamily="66" charset="0"/>
            </a:endParaRPr>
          </a:p>
          <a:p>
            <a:pPr>
              <a:buNone/>
            </a:pPr>
            <a:r>
              <a:rPr lang="ru-RU" sz="2800" dirty="0" smtClean="0">
                <a:solidFill>
                  <a:srgbClr val="002060"/>
                </a:solidFill>
                <a:latin typeface="Comic Sans MS" pitchFamily="66" charset="0"/>
              </a:rPr>
              <a:t>других фигур.</a:t>
            </a:r>
          </a:p>
          <a:p>
            <a:endParaRPr lang="ru-RU" sz="28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latin typeface="Comic Sans MS" pitchFamily="66" charset="0"/>
              </a:rPr>
              <a:t>Игра  «Один в поле воин»</a:t>
            </a:r>
            <a:endParaRPr lang="ru-RU" dirty="0">
              <a:solidFill>
                <a:srgbClr val="FF0000"/>
              </a:solidFill>
              <a:latin typeface="Comic Sans MS" pitchFamily="66" charset="0"/>
            </a:endParaRPr>
          </a:p>
        </p:txBody>
      </p:sp>
      <p:pic>
        <p:nvPicPr>
          <p:cNvPr id="4" name="Содержимое 3" descr="Рисунок (10).jpg"/>
          <p:cNvPicPr>
            <a:picLocks noGrp="1" noChangeAspect="1"/>
          </p:cNvPicPr>
          <p:nvPr>
            <p:ph idx="1"/>
          </p:nvPr>
        </p:nvPicPr>
        <p:blipFill>
          <a:blip r:embed="rId2" cstate="print">
            <a:lum bright="-20000" contrast="40000"/>
          </a:blip>
          <a:srcRect l="35056" t="22680" r="35058" b="58951"/>
          <a:stretch>
            <a:fillRect/>
          </a:stretch>
        </p:blipFill>
        <p:spPr>
          <a:xfrm rot="21238702">
            <a:off x="362706" y="2087644"/>
            <a:ext cx="3464585" cy="3464585"/>
          </a:xfrm>
        </p:spPr>
      </p:pic>
      <p:pic>
        <p:nvPicPr>
          <p:cNvPr id="5" name="Рисунок 4" descr="Рисунок (10).jpg"/>
          <p:cNvPicPr>
            <a:picLocks noChangeAspect="1"/>
          </p:cNvPicPr>
          <p:nvPr/>
        </p:nvPicPr>
        <p:blipFill>
          <a:blip r:embed="rId2" cstate="print">
            <a:lum bright="-10000" contrast="40000"/>
          </a:blip>
          <a:srcRect l="1551" t="22604" r="68198" b="59281"/>
          <a:stretch>
            <a:fillRect/>
          </a:stretch>
        </p:blipFill>
        <p:spPr>
          <a:xfrm rot="216559">
            <a:off x="4222982" y="2080917"/>
            <a:ext cx="3455506" cy="336690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8"/>
          <p:cNvSpPr>
            <a:spLocks noGrp="1"/>
          </p:cNvSpPr>
          <p:nvPr>
            <p:ph type="title"/>
          </p:nvPr>
        </p:nvSpPr>
        <p:spPr>
          <a:ln w="38100">
            <a:solidFill>
              <a:srgbClr val="00B0F0"/>
            </a:solidFill>
          </a:ln>
        </p:spPr>
        <p:txBody>
          <a:bodyPr rtlCol="0">
            <a:normAutofit/>
          </a:bodyPr>
          <a:lstStyle/>
          <a:p>
            <a:pPr eaLnBrk="1" fontAlgn="auto" hangingPunct="1">
              <a:spcAft>
                <a:spcPts val="0"/>
              </a:spcAft>
              <a:defRPr/>
            </a:pPr>
            <a:r>
              <a:rPr lang="en-US" sz="4000" b="1" dirty="0" smtClean="0">
                <a:solidFill>
                  <a:srgbClr val="FF66CC"/>
                </a:solidFill>
                <a:effectLst>
                  <a:outerShdw blurRad="38100" dist="38100" dir="2700000" algn="tl">
                    <a:srgbClr val="000000">
                      <a:alpha val="43137"/>
                    </a:srgbClr>
                  </a:outerShdw>
                </a:effectLst>
              </a:rPr>
              <a:t>I</a:t>
            </a:r>
            <a:r>
              <a:rPr lang="ru-RU" sz="4000" b="1" dirty="0" smtClean="0">
                <a:solidFill>
                  <a:srgbClr val="FF66CC"/>
                </a:solidFill>
                <a:effectLst>
                  <a:outerShdw blurRad="38100" dist="38100" dir="2700000" algn="tl">
                    <a:srgbClr val="000000">
                      <a:alpha val="43137"/>
                    </a:srgbClr>
                  </a:outerShdw>
                </a:effectLst>
              </a:rPr>
              <a:t> чемпион </a:t>
            </a:r>
            <a:r>
              <a:rPr lang="ru-RU" sz="4000" b="1" dirty="0">
                <a:solidFill>
                  <a:srgbClr val="FF66CC"/>
                </a:solidFill>
                <a:effectLst>
                  <a:outerShdw blurRad="38100" dist="38100" dir="2700000" algn="tl">
                    <a:srgbClr val="000000">
                      <a:alpha val="43137"/>
                    </a:srgbClr>
                  </a:outerShdw>
                </a:effectLst>
              </a:rPr>
              <a:t> </a:t>
            </a:r>
            <a:r>
              <a:rPr lang="ru-RU" sz="4000" b="1" dirty="0" smtClean="0">
                <a:solidFill>
                  <a:srgbClr val="FF66CC"/>
                </a:solidFill>
                <a:effectLst>
                  <a:outerShdw blurRad="38100" dist="38100" dir="2700000" algn="tl">
                    <a:srgbClr val="000000">
                      <a:alpha val="43137"/>
                    </a:srgbClr>
                  </a:outerShdw>
                </a:effectLst>
              </a:rPr>
              <a:t>   Ребусы</a:t>
            </a:r>
          </a:p>
        </p:txBody>
      </p:sp>
      <p:sp>
        <p:nvSpPr>
          <p:cNvPr id="5" name="Содержимое 4"/>
          <p:cNvSpPr>
            <a:spLocks noGrp="1"/>
          </p:cNvSpPr>
          <p:nvPr>
            <p:ph sz="quarter" idx="1"/>
          </p:nvPr>
        </p:nvSpPr>
        <p:spPr/>
        <p:txBody>
          <a:bodyPr rtlCol="0">
            <a:normAutofit/>
          </a:bodyPr>
          <a:lstStyle/>
          <a:p>
            <a:pPr eaLnBrk="1" fontAlgn="auto" hangingPunct="1">
              <a:spcAft>
                <a:spcPts val="0"/>
              </a:spcAft>
              <a:buFont typeface="Arial" panose="020B0604020202020204" pitchFamily="34" charset="0"/>
              <a:buNone/>
              <a:defRPr/>
            </a:pPr>
            <a:r>
              <a:rPr lang="ru-RU" sz="16600" b="1" dirty="0" err="1" smtClean="0">
                <a:solidFill>
                  <a:srgbClr val="FFC000"/>
                </a:solidFill>
              </a:rPr>
              <a:t>И</a:t>
            </a:r>
            <a:r>
              <a:rPr lang="ru-RU" sz="16600" b="1" dirty="0" err="1" smtClean="0">
                <a:solidFill>
                  <a:srgbClr val="00B050"/>
                </a:solidFill>
              </a:rPr>
              <a:t>г</a:t>
            </a:r>
            <a:r>
              <a:rPr lang="ru-RU" sz="16600" b="1" dirty="0" smtClean="0">
                <a:solidFill>
                  <a:srgbClr val="00B050"/>
                </a:solidFill>
              </a:rPr>
              <a:t>    </a:t>
            </a:r>
          </a:p>
        </p:txBody>
      </p:sp>
      <p:pic>
        <p:nvPicPr>
          <p:cNvPr id="3077" name="Рисунок 14" descr="D:\Юля\НПК - для Шараповой\картинки для ребусов (отобранное)\природа\растения\ель.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2636912"/>
            <a:ext cx="1357313"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Прямоугольник 10"/>
          <p:cNvSpPr/>
          <p:nvPr/>
        </p:nvSpPr>
        <p:spPr>
          <a:xfrm>
            <a:off x="3419872" y="2996952"/>
            <a:ext cx="785817" cy="1569660"/>
          </a:xfrm>
          <a:prstGeom prst="rect">
            <a:avLst/>
          </a:prstGeom>
          <a:noFill/>
        </p:spPr>
        <p:txBody>
          <a:bodyPr>
            <a:spAutoFit/>
          </a:bodyPr>
          <a:lstStyle/>
          <a:p>
            <a:pPr algn="ctr">
              <a:defRPr/>
            </a:pPr>
            <a:r>
              <a:rPr lang="ru-RU" sz="9600" b="1" dirty="0">
                <a:ln w="18000">
                  <a:solidFill>
                    <a:srgbClr val="C0504D">
                      <a:satMod val="140000"/>
                    </a:srgbClr>
                  </a:solidFill>
                  <a:prstDash val="solid"/>
                  <a:miter lim="800000"/>
                </a:ln>
                <a:noFill/>
                <a:effectLst>
                  <a:outerShdw blurRad="25500" dist="23000" dir="7020000" algn="tl">
                    <a:srgbClr val="000000">
                      <a:alpha val="50000"/>
                    </a:srgbClr>
                  </a:outerShdw>
                </a:effectLst>
              </a:rPr>
              <a:t>м</a:t>
            </a:r>
          </a:p>
        </p:txBody>
      </p:sp>
      <p:sp>
        <p:nvSpPr>
          <p:cNvPr id="12" name="Прямоугольник 11"/>
          <p:cNvSpPr/>
          <p:nvPr/>
        </p:nvSpPr>
        <p:spPr>
          <a:xfrm rot="20443225">
            <a:off x="4377578" y="1885721"/>
            <a:ext cx="1854232" cy="1754326"/>
          </a:xfrm>
          <a:prstGeom prst="rect">
            <a:avLst/>
          </a:prstGeom>
          <a:noFill/>
        </p:spPr>
        <p:txBody>
          <a:bodyPr>
            <a:spAutoFit/>
          </a:bodyPr>
          <a:lstStyle/>
          <a:p>
            <a:pPr algn="ctr">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100</a:t>
            </a:r>
          </a:p>
        </p:txBody>
      </p:sp>
      <p:sp>
        <p:nvSpPr>
          <p:cNvPr id="3080" name="TextBox 13"/>
          <p:cNvSpPr txBox="1">
            <a:spLocks noChangeArrowheads="1"/>
          </p:cNvSpPr>
          <p:nvPr/>
        </p:nvSpPr>
        <p:spPr bwMode="auto">
          <a:xfrm rot="-1425044">
            <a:off x="5512253" y="1608270"/>
            <a:ext cx="508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7200" b="1" dirty="0" smtClean="0">
                <a:solidFill>
                  <a:srgbClr val="FF0000"/>
                </a:solidFill>
                <a:latin typeface="Calibri" panose="020F0502020204030204" pitchFamily="34" charset="0"/>
              </a:rPr>
              <a:t>,</a:t>
            </a:r>
          </a:p>
        </p:txBody>
      </p:sp>
      <p:sp>
        <p:nvSpPr>
          <p:cNvPr id="19" name="TextBox 18"/>
          <p:cNvSpPr txBox="1"/>
          <p:nvPr/>
        </p:nvSpPr>
        <p:spPr>
          <a:xfrm rot="19113098">
            <a:off x="350838" y="2460625"/>
            <a:ext cx="1008062" cy="647700"/>
          </a:xfrm>
          <a:prstGeom prst="rect">
            <a:avLst/>
          </a:prstGeom>
          <a:noFill/>
        </p:spPr>
        <p:txBody>
          <a:bodyPr>
            <a:spAutoFit/>
          </a:bodyPr>
          <a:lstStyle/>
          <a:p>
            <a:pPr>
              <a:defRPr/>
            </a:pPr>
            <a:r>
              <a:rPr lang="ru-RU" sz="3600" b="1" i="1" dirty="0">
                <a:solidFill>
                  <a:srgbClr val="8064A2">
                    <a:lumMod val="50000"/>
                  </a:srgbClr>
                </a:solidFill>
              </a:rPr>
              <a:t>ль</a:t>
            </a:r>
          </a:p>
        </p:txBody>
      </p:sp>
      <p:pic>
        <p:nvPicPr>
          <p:cNvPr id="2059" name="Picture 11" descr="C:\Documents and Settings\user\Рабочий стол\для шахмат рисунки\1 чем.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2938" y="285750"/>
            <a:ext cx="2643187" cy="1985963"/>
          </a:xfrm>
          <a:prstGeom prst="rect">
            <a:avLst/>
          </a:prstGeom>
          <a:noFill/>
          <a:ln w="9525">
            <a:solidFill>
              <a:srgbClr val="00B0F0"/>
            </a:solidFill>
            <a:miter lim="800000"/>
            <a:headEnd/>
            <a:tailEnd/>
          </a:ln>
          <a:extLst>
            <a:ext uri="{909E8E84-426E-40DD-AFC4-6F175D3DCCD1}">
              <a14:hiddenFill xmlns="" xmlns:a14="http://schemas.microsoft.com/office/drawing/2010/main">
                <a:solidFill>
                  <a:srgbClr val="FFFFFF"/>
                </a:solidFill>
              </a14:hiddenFill>
            </a:ext>
          </a:extLst>
        </p:spPr>
      </p:pic>
      <p:pic>
        <p:nvPicPr>
          <p:cNvPr id="3083" name="Picture 14" descr="C:\Documents and Settings\user\Рабочий стол\для шахмат рисунки\фигура 3.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15313" y="571500"/>
            <a:ext cx="582612"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Прямоугольник 15"/>
          <p:cNvSpPr/>
          <p:nvPr/>
        </p:nvSpPr>
        <p:spPr>
          <a:xfrm>
            <a:off x="507043" y="5418536"/>
            <a:ext cx="6779602" cy="1077218"/>
          </a:xfrm>
          <a:prstGeom prst="rect">
            <a:avLst/>
          </a:prstGeom>
          <a:noFill/>
        </p:spPr>
        <p:txBody>
          <a:bodyPr>
            <a:spAutoFit/>
          </a:bodyPr>
          <a:lstStyle/>
          <a:p>
            <a:pPr algn="ctr" fontAlgn="base">
              <a:spcBef>
                <a:spcPct val="0"/>
              </a:spcBef>
              <a:spcAft>
                <a:spcPct val="0"/>
              </a:spcAft>
              <a:defRPr/>
            </a:pP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вИЛЬгельм</a:t>
            </a:r>
            <a:r>
              <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 </a:t>
            </a: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Стейниц</a:t>
            </a:r>
            <a:endPar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endParaRPr>
          </a:p>
          <a:p>
            <a:pPr algn="ctr" fontAlgn="base">
              <a:spcBef>
                <a:spcPct val="0"/>
              </a:spcBef>
              <a:spcAft>
                <a:spcPct val="0"/>
              </a:spcAft>
              <a:defRPr/>
            </a:pPr>
            <a:r>
              <a:rPr lang="ru-RU" sz="28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Австрия, 1886 - 1894</a:t>
            </a:r>
            <a:endParaRPr lang="ru-RU" sz="24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endParaRPr>
          </a:p>
        </p:txBody>
      </p:sp>
      <p:pic>
        <p:nvPicPr>
          <p:cNvPr id="3085" name="Picture 17" descr="C:\Documents and Settings\user\Рабочий стол\для шахмат рисунки\ошейник.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84168" y="2780928"/>
            <a:ext cx="1714500" cy="152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6" name="TextBox 19"/>
          <p:cNvSpPr txBox="1">
            <a:spLocks noChangeArrowheads="1"/>
          </p:cNvSpPr>
          <p:nvPr/>
        </p:nvSpPr>
        <p:spPr bwMode="auto">
          <a:xfrm>
            <a:off x="5436096" y="3645024"/>
            <a:ext cx="78581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6000" b="1" dirty="0" smtClean="0">
                <a:solidFill>
                  <a:srgbClr val="FF0000"/>
                </a:solidFill>
              </a:rPr>
              <a:t>,,</a:t>
            </a:r>
          </a:p>
        </p:txBody>
      </p:sp>
      <p:sp>
        <p:nvSpPr>
          <p:cNvPr id="3087" name="TextBox 20"/>
          <p:cNvSpPr txBox="1">
            <a:spLocks noChangeArrowheads="1"/>
          </p:cNvSpPr>
          <p:nvPr/>
        </p:nvSpPr>
        <p:spPr bwMode="auto">
          <a:xfrm>
            <a:off x="7668344" y="3717032"/>
            <a:ext cx="5715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5400" b="1" dirty="0" smtClean="0">
                <a:solidFill>
                  <a:srgbClr val="FF0000"/>
                </a:solidFill>
              </a:rPr>
              <a:t>,</a:t>
            </a:r>
          </a:p>
        </p:txBody>
      </p:sp>
      <p:sp>
        <p:nvSpPr>
          <p:cNvPr id="22" name="Прямоугольник 21"/>
          <p:cNvSpPr/>
          <p:nvPr/>
        </p:nvSpPr>
        <p:spPr>
          <a:xfrm>
            <a:off x="7715272" y="2967335"/>
            <a:ext cx="1000132" cy="1107996"/>
          </a:xfrm>
          <a:prstGeom prst="rect">
            <a:avLst/>
          </a:prstGeom>
          <a:noFill/>
        </p:spPr>
        <p:txBody>
          <a:bodyPr>
            <a:spAutoFit/>
          </a:bodyPr>
          <a:lstStyle/>
          <a:p>
            <a:pPr algn="ctr" fontAlgn="base">
              <a:spcBef>
                <a:spcPct val="0"/>
              </a:spcBef>
              <a:spcAft>
                <a:spcPct val="0"/>
              </a:spcAft>
              <a:defRPr/>
            </a:pPr>
            <a:r>
              <a:rPr lang="ru-RU" sz="66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charset="0"/>
              </a:rPr>
              <a:t>Ц</a:t>
            </a:r>
          </a:p>
        </p:txBody>
      </p:sp>
      <p:cxnSp>
        <p:nvCxnSpPr>
          <p:cNvPr id="24" name="Прямая со стрелкой 23"/>
          <p:cNvCxnSpPr/>
          <p:nvPr/>
        </p:nvCxnSpPr>
        <p:spPr>
          <a:xfrm rot="16200000" flipH="1">
            <a:off x="6000751" y="2643187"/>
            <a:ext cx="785812" cy="2143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285750" y="2357438"/>
            <a:ext cx="8429625" cy="2643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prstClr val="white"/>
              </a:solidFill>
            </a:endParaRPr>
          </a:p>
        </p:txBody>
      </p:sp>
      <p:sp>
        <p:nvSpPr>
          <p:cNvPr id="20" name="Заголовок 8"/>
          <p:cNvSpPr txBox="1">
            <a:spLocks/>
          </p:cNvSpPr>
          <p:nvPr/>
        </p:nvSpPr>
        <p:spPr bwMode="auto">
          <a:xfrm>
            <a:off x="3714745" y="1457325"/>
            <a:ext cx="4500568" cy="814388"/>
          </a:xfrm>
          <a:prstGeom prst="rect">
            <a:avLst/>
          </a:prstGeom>
          <a:noFill/>
          <a:ln w="38100">
            <a:solidFill>
              <a:srgbClr val="00B0F0"/>
            </a:solidFill>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6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66CC"/>
                </a:solidFill>
                <a:effectLst>
                  <a:outerShdw blurRad="38100" dist="38100" dir="2700000" algn="tl">
                    <a:srgbClr val="000000">
                      <a:alpha val="43137"/>
                    </a:srgbClr>
                  </a:outerShdw>
                </a:effectLst>
                <a:uLnTx/>
                <a:uFillTx/>
                <a:latin typeface="Calibri"/>
              </a:rPr>
              <a:t>I</a:t>
            </a:r>
            <a:r>
              <a:rPr kumimoji="0" lang="ru-RU" sz="4000" b="1" i="0" u="none" strike="noStrike" kern="1200" cap="none" spc="0" normalizeH="0" baseline="0" noProof="0" smtClean="0">
                <a:ln>
                  <a:noFill/>
                </a:ln>
                <a:solidFill>
                  <a:srgbClr val="FF66CC"/>
                </a:solidFill>
                <a:effectLst>
                  <a:outerShdw blurRad="38100" dist="38100" dir="2700000" algn="tl">
                    <a:srgbClr val="000000">
                      <a:alpha val="43137"/>
                    </a:srgbClr>
                  </a:outerShdw>
                </a:effectLst>
                <a:uLnTx/>
                <a:uFillTx/>
                <a:latin typeface="Calibri"/>
              </a:rPr>
              <a:t> чемпион мира по шахматам</a:t>
            </a:r>
            <a:endParaRPr kumimoji="0" lang="ru-RU" sz="4000" b="1" i="0" u="none" strike="noStrike" kern="1200" cap="none" spc="0" normalizeH="0" baseline="0" noProof="0" dirty="0" smtClean="0">
              <a:ln>
                <a:noFill/>
              </a:ln>
              <a:solidFill>
                <a:srgbClr val="FF66CC"/>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 xmlns:p14="http://schemas.microsoft.com/office/powerpoint/2010/main" val="29284719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heckerboard(across)">
                                      <p:cBhvr>
                                        <p:cTn id="7" dur="5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ln w="28575">
            <a:solidFill>
              <a:srgbClr val="00B0F0"/>
            </a:solidFill>
          </a:ln>
        </p:spPr>
        <p:txBody>
          <a:bodyPr rtlCol="0">
            <a:normAutofit/>
          </a:bodyPr>
          <a:lstStyle/>
          <a:p>
            <a:pPr eaLnBrk="1" fontAlgn="auto" hangingPunct="1">
              <a:spcAft>
                <a:spcPts val="0"/>
              </a:spcAft>
              <a:defRPr/>
            </a:pPr>
            <a:r>
              <a:rPr lang="en-US" b="1" dirty="0" smtClean="0">
                <a:solidFill>
                  <a:srgbClr val="FF66CC"/>
                </a:solidFill>
                <a:effectLst>
                  <a:outerShdw blurRad="38100" dist="38100" dir="2700000" algn="tl">
                    <a:srgbClr val="000000">
                      <a:alpha val="43137"/>
                    </a:srgbClr>
                  </a:outerShdw>
                </a:effectLst>
              </a:rPr>
              <a:t> </a:t>
            </a:r>
            <a:r>
              <a:rPr lang="en-US" sz="3200" b="1" dirty="0" smtClean="0">
                <a:solidFill>
                  <a:srgbClr val="FF66CC"/>
                </a:solidFill>
                <a:effectLst>
                  <a:outerShdw blurRad="38100" dist="38100" dir="2700000" algn="tl">
                    <a:srgbClr val="000000">
                      <a:alpha val="43137"/>
                    </a:srgbClr>
                  </a:outerShdw>
                </a:effectLst>
              </a:rPr>
              <a:t>II</a:t>
            </a:r>
            <a:r>
              <a:rPr lang="ru-RU" sz="3200" b="1" dirty="0" smtClean="0">
                <a:solidFill>
                  <a:srgbClr val="FF66CC"/>
                </a:solidFill>
                <a:effectLst>
                  <a:outerShdw blurRad="38100" dist="38100" dir="2700000" algn="tl">
                    <a:srgbClr val="000000">
                      <a:alpha val="43137"/>
                    </a:srgbClr>
                  </a:outerShdw>
                </a:effectLst>
              </a:rPr>
              <a:t> чемпион мира по шахматам</a:t>
            </a:r>
            <a:endParaRPr lang="ru-RU" sz="3200" dirty="0" smtClean="0"/>
          </a:p>
        </p:txBody>
      </p:sp>
      <p:pic>
        <p:nvPicPr>
          <p:cNvPr id="4100" name="Picture 3" descr="C:\Documents and Settings\user\Рабочий стол\для шахмат рисунки\рис. 4.gif"/>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115616" y="2276872"/>
            <a:ext cx="563216" cy="1615480"/>
          </a:xfrm>
          <a:noFill/>
        </p:spPr>
      </p:pic>
      <p:pic>
        <p:nvPicPr>
          <p:cNvPr id="4101" name="Picture 4" descr="C:\Documents and Settings\user\Рабочий стол\для шахмат рисунки\рис 5.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896" y="2204864"/>
            <a:ext cx="1155700" cy="1420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2" name="Picture 5" descr="C:\Documents and Settings\user\Рабочий стол\для шахмат рисунки\рис 8.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47664" y="3501008"/>
            <a:ext cx="1285875"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Прямоугольник 8"/>
          <p:cNvSpPr/>
          <p:nvPr/>
        </p:nvSpPr>
        <p:spPr>
          <a:xfrm>
            <a:off x="467544" y="2276872"/>
            <a:ext cx="714380" cy="1569660"/>
          </a:xfrm>
          <a:prstGeom prst="rect">
            <a:avLst/>
          </a:prstGeom>
        </p:spPr>
        <p:txBody>
          <a:bodyPr>
            <a:spAutoFit/>
          </a:bodyPr>
          <a:lstStyle/>
          <a:p>
            <a:pPr algn="ctr">
              <a:defRPr/>
            </a:pPr>
            <a:r>
              <a:rPr lang="ru-RU"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Прямоугольник 9"/>
          <p:cNvSpPr/>
          <p:nvPr/>
        </p:nvSpPr>
        <p:spPr>
          <a:xfrm>
            <a:off x="1475656" y="2636912"/>
            <a:ext cx="1571636" cy="923330"/>
          </a:xfrm>
          <a:prstGeom prst="rect">
            <a:avLst/>
          </a:prstGeom>
          <a:noFill/>
        </p:spPr>
        <p:txBody>
          <a:bodyPr>
            <a:spAutoFit/>
          </a:bodyPr>
          <a:lstStyle/>
          <a:p>
            <a:pPr algn="ctr">
              <a:defRPr/>
            </a:pPr>
            <a:r>
              <a:rPr lang="ru-RU"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К=Н</a:t>
            </a:r>
          </a:p>
        </p:txBody>
      </p:sp>
      <p:sp>
        <p:nvSpPr>
          <p:cNvPr id="4106" name="TextBox 11"/>
          <p:cNvSpPr txBox="1">
            <a:spLocks noChangeArrowheads="1"/>
          </p:cNvSpPr>
          <p:nvPr/>
        </p:nvSpPr>
        <p:spPr bwMode="auto">
          <a:xfrm>
            <a:off x="3779912" y="1412776"/>
            <a:ext cx="432048"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8000" b="1" dirty="0" smtClean="0">
                <a:solidFill>
                  <a:srgbClr val="FF0000"/>
                </a:solidFill>
                <a:latin typeface="Calibri" panose="020F0502020204030204" pitchFamily="34" charset="0"/>
              </a:rPr>
              <a:t>,</a:t>
            </a:r>
          </a:p>
        </p:txBody>
      </p:sp>
      <p:sp>
        <p:nvSpPr>
          <p:cNvPr id="4107" name="Прямоугольник 12"/>
          <p:cNvSpPr>
            <a:spLocks noChangeArrowheads="1"/>
          </p:cNvSpPr>
          <p:nvPr/>
        </p:nvSpPr>
        <p:spPr bwMode="auto">
          <a:xfrm>
            <a:off x="5004048" y="1484784"/>
            <a:ext cx="72008"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7200" b="1" dirty="0" smtClean="0">
                <a:solidFill>
                  <a:srgbClr val="FF0000"/>
                </a:solidFill>
                <a:latin typeface="Calibri" panose="020F0502020204030204" pitchFamily="34" charset="0"/>
              </a:rPr>
              <a:t>,     </a:t>
            </a:r>
          </a:p>
        </p:txBody>
      </p:sp>
      <p:sp>
        <p:nvSpPr>
          <p:cNvPr id="14" name="Прямоугольник 13"/>
          <p:cNvSpPr/>
          <p:nvPr/>
        </p:nvSpPr>
        <p:spPr>
          <a:xfrm flipH="1">
            <a:off x="5143500" y="2286000"/>
            <a:ext cx="2000250" cy="923925"/>
          </a:xfrm>
          <a:prstGeom prst="rect">
            <a:avLst/>
          </a:prstGeom>
          <a:noFill/>
        </p:spPr>
        <p:txBody>
          <a:bodyPr>
            <a:spAutoFit/>
          </a:bodyPr>
          <a:lstStyle/>
          <a:p>
            <a:pPr algn="ctr">
              <a:defRPr/>
            </a:pPr>
            <a:endParaRPr lang="ru-RU" sz="5400" b="1" dirty="0">
              <a:ln w="10541" cmpd="sng">
                <a:solidFill>
                  <a:srgbClr val="4F81BD">
                    <a:shade val="88000"/>
                    <a:satMod val="110000"/>
                  </a:srgbClr>
                </a:solidFill>
                <a:prstDash val="solid"/>
              </a:ln>
              <a:solidFill>
                <a:srgbClr val="FF0000"/>
              </a:solidFill>
            </a:endParaRPr>
          </a:p>
        </p:txBody>
      </p:sp>
      <p:sp>
        <p:nvSpPr>
          <p:cNvPr id="16" name="Прямоугольник 15"/>
          <p:cNvSpPr/>
          <p:nvPr/>
        </p:nvSpPr>
        <p:spPr>
          <a:xfrm>
            <a:off x="2771800" y="3789040"/>
            <a:ext cx="1500198" cy="769441"/>
          </a:xfrm>
          <a:prstGeom prst="rect">
            <a:avLst/>
          </a:prstGeom>
        </p:spPr>
        <p:txBody>
          <a:bodyPr>
            <a:spAutoFit/>
          </a:bodyPr>
          <a:lstStyle/>
          <a:p>
            <a:pPr algn="ctr">
              <a:defRPr/>
            </a:pPr>
            <a:r>
              <a:rPr lang="ru-RU"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М=Л</a:t>
            </a:r>
          </a:p>
        </p:txBody>
      </p:sp>
      <p:sp>
        <p:nvSpPr>
          <p:cNvPr id="17" name="Прямоугольник 16"/>
          <p:cNvSpPr/>
          <p:nvPr/>
        </p:nvSpPr>
        <p:spPr>
          <a:xfrm>
            <a:off x="7072313" y="2967038"/>
            <a:ext cx="1500187" cy="923925"/>
          </a:xfrm>
          <a:prstGeom prst="rect">
            <a:avLst/>
          </a:prstGeom>
          <a:noFill/>
        </p:spPr>
        <p:txBody>
          <a:bodyPr>
            <a:spAutoFit/>
          </a:bodyPr>
          <a:lstStyle/>
          <a:p>
            <a:pPr algn="ctr">
              <a:defRPr/>
            </a:pP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Прямоугольник 17"/>
          <p:cNvSpPr/>
          <p:nvPr/>
        </p:nvSpPr>
        <p:spPr>
          <a:xfrm>
            <a:off x="4283968" y="3356992"/>
            <a:ext cx="1428760" cy="1323439"/>
          </a:xfrm>
          <a:prstGeom prst="rect">
            <a:avLst/>
          </a:prstGeom>
          <a:noFill/>
        </p:spPr>
        <p:txBody>
          <a:bodyPr>
            <a:spAutoFit/>
          </a:bodyPr>
          <a:lstStyle/>
          <a:p>
            <a:pPr algn="ctr">
              <a:defRPr/>
            </a:pP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ЕР</a:t>
            </a:r>
          </a:p>
        </p:txBody>
      </p:sp>
      <p:sp>
        <p:nvSpPr>
          <p:cNvPr id="4112" name="TextBox 18"/>
          <p:cNvSpPr txBox="1">
            <a:spLocks noChangeArrowheads="1"/>
          </p:cNvSpPr>
          <p:nvPr/>
        </p:nvSpPr>
        <p:spPr bwMode="auto">
          <a:xfrm>
            <a:off x="2771800" y="2708920"/>
            <a:ext cx="4286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7200" b="1" dirty="0" smtClean="0">
                <a:solidFill>
                  <a:srgbClr val="FF0000"/>
                </a:solidFill>
                <a:latin typeface="Calibri" panose="020F0502020204030204" pitchFamily="34" charset="0"/>
              </a:rPr>
              <a:t>,</a:t>
            </a:r>
          </a:p>
        </p:txBody>
      </p:sp>
      <p:pic>
        <p:nvPicPr>
          <p:cNvPr id="3088" name="Picture 16" descr="C:\Documents and Settings\user\Рабочий стол\для шахмат рисунки\2 чемп.jpe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53275" y="0"/>
            <a:ext cx="1990725" cy="2803525"/>
          </a:xfrm>
          <a:prstGeom prst="rect">
            <a:avLst/>
          </a:prstGeom>
          <a:noFill/>
          <a:ln w="9525">
            <a:solidFill>
              <a:srgbClr val="00B0F0"/>
            </a:solidFill>
            <a:miter lim="800000"/>
            <a:headEnd/>
            <a:tailEnd/>
          </a:ln>
          <a:extLst>
            <a:ext uri="{909E8E84-426E-40DD-AFC4-6F175D3DCCD1}">
              <a14:hiddenFill xmlns="" xmlns:a14="http://schemas.microsoft.com/office/drawing/2010/main">
                <a:solidFill>
                  <a:srgbClr val="FFFFFF"/>
                </a:solidFill>
              </a14:hiddenFill>
            </a:ext>
          </a:extLst>
        </p:spPr>
      </p:pic>
      <p:pic>
        <p:nvPicPr>
          <p:cNvPr id="4114" name="Picture 14" descr="C:\Documents and Settings\user\Рабочий стол\для шахмат рисунки\фигура 3.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460432" y="5949280"/>
            <a:ext cx="53181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Прямоугольник 19"/>
          <p:cNvSpPr/>
          <p:nvPr/>
        </p:nvSpPr>
        <p:spPr>
          <a:xfrm>
            <a:off x="1233396" y="5429264"/>
            <a:ext cx="6677213" cy="1077218"/>
          </a:xfrm>
          <a:prstGeom prst="rect">
            <a:avLst/>
          </a:prstGeom>
          <a:noFill/>
        </p:spPr>
        <p:txBody>
          <a:bodyPr>
            <a:spAutoFit/>
          </a:bodyPr>
          <a:lstStyle/>
          <a:p>
            <a:pPr algn="ctr" fontAlgn="base">
              <a:spcBef>
                <a:spcPct val="0"/>
              </a:spcBef>
              <a:spcAft>
                <a:spcPct val="0"/>
              </a:spcAft>
              <a:defRPr/>
            </a:pP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Эмануил</a:t>
            </a:r>
            <a:r>
              <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 </a:t>
            </a: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Ласкер</a:t>
            </a:r>
            <a:endPar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endParaRPr>
          </a:p>
          <a:p>
            <a:pPr algn="ctr" fontAlgn="base">
              <a:spcBef>
                <a:spcPct val="0"/>
              </a:spcBef>
              <a:spcAft>
                <a:spcPct val="0"/>
              </a:spcAft>
              <a:defRPr/>
            </a:pPr>
            <a:r>
              <a:rPr lang="ru-RU" sz="28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Германия, 1894 - 1921</a:t>
            </a:r>
          </a:p>
        </p:txBody>
      </p:sp>
      <p:sp>
        <p:nvSpPr>
          <p:cNvPr id="21" name="Прямоугольник 20"/>
          <p:cNvSpPr/>
          <p:nvPr/>
        </p:nvSpPr>
        <p:spPr>
          <a:xfrm>
            <a:off x="395536" y="2204864"/>
            <a:ext cx="6572250" cy="2571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prstClr val="white"/>
              </a:solidFill>
            </a:endParaRPr>
          </a:p>
        </p:txBody>
      </p:sp>
      <p:sp>
        <p:nvSpPr>
          <p:cNvPr id="22" name="Прямоугольник 21"/>
          <p:cNvSpPr/>
          <p:nvPr/>
        </p:nvSpPr>
        <p:spPr>
          <a:xfrm>
            <a:off x="2771800" y="2204864"/>
            <a:ext cx="1296144" cy="1446550"/>
          </a:xfrm>
          <a:prstGeom prst="rect">
            <a:avLst/>
          </a:prstGeom>
          <a:noFill/>
        </p:spPr>
        <p:txBody>
          <a:bodyPr wrap="square">
            <a:spAutoFit/>
          </a:bodyPr>
          <a:lstStyle/>
          <a:p>
            <a:pPr algn="ctr">
              <a:defRPr/>
            </a:pPr>
            <a:r>
              <a:rPr lang="ru-RU" sz="8800" b="1" dirty="0" smtClean="0">
                <a:ln w="17780" cmpd="sng">
                  <a:solidFill>
                    <a:srgbClr val="FFFFFF"/>
                  </a:solidFill>
                  <a:prstDash val="solid"/>
                  <a:miter lim="800000"/>
                </a:ln>
                <a:solidFill>
                  <a:srgbClr val="8064A2">
                    <a:lumMod val="50000"/>
                  </a:srgbClr>
                </a:solidFill>
                <a:effectLst>
                  <a:outerShdw blurRad="50800" algn="tl" rotWithShape="0">
                    <a:srgbClr val="000000"/>
                  </a:outerShdw>
                </a:effectLst>
              </a:rPr>
              <a:t>У</a:t>
            </a:r>
            <a:endParaRPr lang="ru-RU" sz="8800" b="1" dirty="0">
              <a:ln w="17780" cmpd="sng">
                <a:solidFill>
                  <a:srgbClr val="FFFFFF"/>
                </a:solidFill>
                <a:prstDash val="solid"/>
                <a:miter lim="800000"/>
              </a:ln>
              <a:solidFill>
                <a:srgbClr val="8064A2">
                  <a:lumMod val="50000"/>
                </a:srgbClr>
              </a:solidFill>
              <a:effectLst>
                <a:outerShdw blurRad="50800" algn="tl" rotWithShape="0">
                  <a:srgbClr val="000000"/>
                </a:outerShdw>
              </a:effectLst>
            </a:endParaRPr>
          </a:p>
        </p:txBody>
      </p:sp>
      <p:sp>
        <p:nvSpPr>
          <p:cNvPr id="23" name="Прямоугольник 12"/>
          <p:cNvSpPr>
            <a:spLocks noChangeArrowheads="1"/>
          </p:cNvSpPr>
          <p:nvPr/>
        </p:nvSpPr>
        <p:spPr bwMode="auto">
          <a:xfrm>
            <a:off x="4716016" y="1484784"/>
            <a:ext cx="368424"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7200" b="1" dirty="0" smtClean="0">
                <a:solidFill>
                  <a:srgbClr val="FF0000"/>
                </a:solidFill>
                <a:latin typeface="Calibri" panose="020F0502020204030204" pitchFamily="34" charset="0"/>
              </a:rPr>
              <a:t>,     </a:t>
            </a:r>
          </a:p>
        </p:txBody>
      </p:sp>
    </p:spTree>
    <p:extLst>
      <p:ext uri="{BB962C8B-B14F-4D97-AF65-F5344CB8AC3E}">
        <p14:creationId xmlns="" xmlns:p14="http://schemas.microsoft.com/office/powerpoint/2010/main" val="314614872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checkerboard(down)">
                                      <p:cBhvr>
                                        <p:cTn id="7" dur="5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latin typeface="Comic Sans MS" pitchFamily="66" charset="0"/>
              </a:rPr>
              <a:t>Игра </a:t>
            </a:r>
            <a:r>
              <a:rPr lang="ru-RU" dirty="0" smtClean="0">
                <a:solidFill>
                  <a:srgbClr val="FF0000"/>
                </a:solidFill>
                <a:latin typeface="Comic Sans MS" pitchFamily="66" charset="0"/>
              </a:rPr>
              <a:t>«</a:t>
            </a:r>
            <a:r>
              <a:rPr lang="ru-RU" dirty="0" smtClean="0">
                <a:solidFill>
                  <a:srgbClr val="FF0000"/>
                </a:solidFill>
                <a:latin typeface="Comic Sans MS" pitchFamily="66" charset="0"/>
              </a:rPr>
              <a:t>доберись до ракеты</a:t>
            </a:r>
            <a:r>
              <a:rPr lang="ru-RU" dirty="0" smtClean="0">
                <a:solidFill>
                  <a:srgbClr val="FF0000"/>
                </a:solidFill>
                <a:latin typeface="Comic Sans MS" pitchFamily="66" charset="0"/>
              </a:rPr>
              <a:t>»</a:t>
            </a:r>
            <a:endParaRPr lang="ru-RU" dirty="0">
              <a:solidFill>
                <a:srgbClr val="FF0000"/>
              </a:solidFill>
              <a:latin typeface="Comic Sans MS" pitchFamily="66" charset="0"/>
            </a:endParaRPr>
          </a:p>
        </p:txBody>
      </p:sp>
      <p:pic>
        <p:nvPicPr>
          <p:cNvPr id="4" name="Содержимое 3" descr="Рисунок (13).jpg"/>
          <p:cNvPicPr>
            <a:picLocks noGrp="1" noChangeAspect="1"/>
          </p:cNvPicPr>
          <p:nvPr>
            <p:ph idx="1"/>
          </p:nvPr>
        </p:nvPicPr>
        <p:blipFill>
          <a:blip r:embed="rId2" cstate="print">
            <a:lum contrast="20000"/>
          </a:blip>
          <a:srcRect l="34553" t="79753" r="35350" b="1548"/>
          <a:stretch>
            <a:fillRect/>
          </a:stretch>
        </p:blipFill>
        <p:spPr>
          <a:xfrm>
            <a:off x="285720" y="2071678"/>
            <a:ext cx="3451824" cy="3365528"/>
          </a:xfrm>
        </p:spPr>
      </p:pic>
      <p:pic>
        <p:nvPicPr>
          <p:cNvPr id="5" name="Рисунок 4" descr="Рисунок (13).jpg"/>
          <p:cNvPicPr>
            <a:picLocks noChangeAspect="1"/>
          </p:cNvPicPr>
          <p:nvPr/>
        </p:nvPicPr>
        <p:blipFill>
          <a:blip r:embed="rId2" cstate="print">
            <a:lum contrast="20000"/>
          </a:blip>
          <a:srcRect l="68127" t="79400" r="2212" b="1701"/>
          <a:stretch>
            <a:fillRect/>
          </a:stretch>
        </p:blipFill>
        <p:spPr>
          <a:xfrm>
            <a:off x="4143372" y="2000240"/>
            <a:ext cx="3429024" cy="34290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4800" dirty="0" smtClean="0">
                <a:solidFill>
                  <a:schemeClr val="bg2">
                    <a:lumMod val="50000"/>
                  </a:schemeClr>
                </a:solidFill>
              </a:rPr>
              <a:t>Анкета  «Король»</a:t>
            </a:r>
            <a:endParaRPr lang="ru-RU" sz="4800" dirty="0">
              <a:solidFill>
                <a:schemeClr val="bg2">
                  <a:lumMod val="50000"/>
                </a:schemeClr>
              </a:solidFill>
            </a:endParaRPr>
          </a:p>
        </p:txBody>
      </p:sp>
      <p:graphicFrame>
        <p:nvGraphicFramePr>
          <p:cNvPr id="4" name="Содержимое 3"/>
          <p:cNvGraphicFramePr>
            <a:graphicFrameLocks noGrp="1"/>
          </p:cNvGraphicFramePr>
          <p:nvPr>
            <p:ph idx="1"/>
          </p:nvPr>
        </p:nvGraphicFramePr>
        <p:xfrm>
          <a:off x="827584" y="1556792"/>
          <a:ext cx="6912768" cy="4154111"/>
        </p:xfrm>
        <a:graphic>
          <a:graphicData uri="http://schemas.openxmlformats.org/drawingml/2006/table">
            <a:tbl>
              <a:tblPr firstRow="1" bandRow="1">
                <a:tableStyleId>{F5AB1C69-6EDB-4FF4-983F-18BD219EF322}</a:tableStyleId>
              </a:tblPr>
              <a:tblGrid>
                <a:gridCol w="383137"/>
                <a:gridCol w="2804301"/>
                <a:gridCol w="3725330"/>
              </a:tblGrid>
              <a:tr h="444079">
                <a:tc>
                  <a:txBody>
                    <a:bodyPr/>
                    <a:lstStyle/>
                    <a:p>
                      <a:r>
                        <a:rPr lang="ru-RU" sz="1100" dirty="0" smtClean="0"/>
                        <a:t>№ </a:t>
                      </a:r>
                      <a:r>
                        <a:rPr lang="ru-RU" sz="1100" dirty="0" err="1" smtClean="0"/>
                        <a:t>п\п</a:t>
                      </a:r>
                      <a:endParaRPr lang="ru-RU" sz="1100" dirty="0"/>
                    </a:p>
                  </a:txBody>
                  <a:tcPr/>
                </a:tc>
                <a:tc>
                  <a:txBody>
                    <a:bodyPr/>
                    <a:lstStyle/>
                    <a:p>
                      <a:pPr algn="ctr"/>
                      <a:r>
                        <a:rPr lang="ru-RU" sz="2800" dirty="0" smtClean="0"/>
                        <a:t>Вопрос</a:t>
                      </a:r>
                      <a:endParaRPr lang="ru-RU" sz="2800" dirty="0"/>
                    </a:p>
                  </a:txBody>
                  <a:tcPr/>
                </a:tc>
                <a:tc>
                  <a:txBody>
                    <a:bodyPr/>
                    <a:lstStyle/>
                    <a:p>
                      <a:pPr algn="ctr"/>
                      <a:r>
                        <a:rPr lang="ru-RU" sz="2800" dirty="0" smtClean="0"/>
                        <a:t>Ответ</a:t>
                      </a:r>
                      <a:endParaRPr lang="ru-RU" sz="2800" dirty="0"/>
                    </a:p>
                  </a:txBody>
                  <a:tcPr/>
                </a:tc>
              </a:tr>
              <a:tr h="269375">
                <a:tc>
                  <a:txBody>
                    <a:bodyPr/>
                    <a:lstStyle/>
                    <a:p>
                      <a:r>
                        <a:rPr lang="ru-RU" sz="1100" dirty="0" smtClean="0"/>
                        <a:t>1.</a:t>
                      </a:r>
                      <a:endParaRPr lang="ru-RU" sz="1100" dirty="0"/>
                    </a:p>
                  </a:txBody>
                  <a:tcPr/>
                </a:tc>
                <a:tc>
                  <a:txBody>
                    <a:bodyPr/>
                    <a:lstStyle/>
                    <a:p>
                      <a:r>
                        <a:rPr lang="ru-RU" sz="1100" dirty="0" smtClean="0"/>
                        <a:t>Как зовут?</a:t>
                      </a:r>
                      <a:endParaRPr lang="ru-RU" sz="1100" dirty="0"/>
                    </a:p>
                  </a:txBody>
                  <a:tcPr/>
                </a:tc>
                <a:tc>
                  <a:txBody>
                    <a:bodyPr/>
                    <a:lstStyle/>
                    <a:p>
                      <a:r>
                        <a:rPr lang="ru-RU" sz="1100" dirty="0" smtClean="0"/>
                        <a:t>Король</a:t>
                      </a:r>
                      <a:endParaRPr lang="ru-RU" sz="1100" dirty="0"/>
                    </a:p>
                  </a:txBody>
                  <a:tcPr/>
                </a:tc>
              </a:tr>
              <a:tr h="269375">
                <a:tc>
                  <a:txBody>
                    <a:bodyPr/>
                    <a:lstStyle/>
                    <a:p>
                      <a:r>
                        <a:rPr lang="ru-RU" sz="1100" dirty="0" smtClean="0"/>
                        <a:t>2.</a:t>
                      </a:r>
                      <a:endParaRPr lang="ru-RU" sz="1100" dirty="0"/>
                    </a:p>
                  </a:txBody>
                  <a:tcPr/>
                </a:tc>
                <a:tc>
                  <a:txBody>
                    <a:bodyPr/>
                    <a:lstStyle/>
                    <a:p>
                      <a:r>
                        <a:rPr lang="ru-RU" sz="1100" dirty="0" smtClean="0"/>
                        <a:t>Где родился?</a:t>
                      </a:r>
                      <a:endParaRPr lang="ru-RU" sz="1100" dirty="0"/>
                    </a:p>
                  </a:txBody>
                  <a:tcPr/>
                </a:tc>
                <a:tc>
                  <a:txBody>
                    <a:bodyPr/>
                    <a:lstStyle/>
                    <a:p>
                      <a:r>
                        <a:rPr lang="ru-RU" sz="1100" dirty="0" smtClean="0"/>
                        <a:t>В Индии</a:t>
                      </a:r>
                      <a:endParaRPr lang="ru-RU" sz="1100" dirty="0"/>
                    </a:p>
                  </a:txBody>
                  <a:tcPr/>
                </a:tc>
              </a:tr>
              <a:tr h="269375">
                <a:tc>
                  <a:txBody>
                    <a:bodyPr/>
                    <a:lstStyle/>
                    <a:p>
                      <a:r>
                        <a:rPr lang="ru-RU" sz="1100" dirty="0" smtClean="0"/>
                        <a:t>3.</a:t>
                      </a:r>
                      <a:endParaRPr lang="ru-RU" sz="1100" dirty="0"/>
                    </a:p>
                  </a:txBody>
                  <a:tcPr/>
                </a:tc>
                <a:tc>
                  <a:txBody>
                    <a:bodyPr/>
                    <a:lstStyle/>
                    <a:p>
                      <a:r>
                        <a:rPr lang="ru-RU" sz="1100" dirty="0" smtClean="0"/>
                        <a:t>Сколько лет?</a:t>
                      </a:r>
                      <a:endParaRPr lang="ru-RU" sz="1100" dirty="0"/>
                    </a:p>
                  </a:txBody>
                  <a:tcPr/>
                </a:tc>
                <a:tc>
                  <a:txBody>
                    <a:bodyPr/>
                    <a:lstStyle/>
                    <a:p>
                      <a:r>
                        <a:rPr lang="ru-RU" sz="1100" dirty="0" smtClean="0"/>
                        <a:t>Очень</a:t>
                      </a:r>
                      <a:r>
                        <a:rPr lang="ru-RU" sz="1100" baseline="0" dirty="0" smtClean="0"/>
                        <a:t> много</a:t>
                      </a:r>
                      <a:endParaRPr lang="ru-RU" sz="1100" dirty="0"/>
                    </a:p>
                  </a:txBody>
                  <a:tcPr/>
                </a:tc>
              </a:tr>
              <a:tr h="269375">
                <a:tc>
                  <a:txBody>
                    <a:bodyPr/>
                    <a:lstStyle/>
                    <a:p>
                      <a:r>
                        <a:rPr lang="ru-RU" sz="1100" dirty="0" smtClean="0"/>
                        <a:t>4.</a:t>
                      </a:r>
                      <a:endParaRPr lang="ru-RU" sz="1100" dirty="0"/>
                    </a:p>
                  </a:txBody>
                  <a:tcPr/>
                </a:tc>
                <a:tc>
                  <a:txBody>
                    <a:bodyPr/>
                    <a:lstStyle/>
                    <a:p>
                      <a:r>
                        <a:rPr lang="ru-RU" sz="1100" dirty="0" smtClean="0"/>
                        <a:t>Основной род занятий?</a:t>
                      </a:r>
                      <a:endParaRPr lang="ru-RU" sz="1100" dirty="0"/>
                    </a:p>
                  </a:txBody>
                  <a:tcPr/>
                </a:tc>
                <a:tc>
                  <a:txBody>
                    <a:bodyPr/>
                    <a:lstStyle/>
                    <a:p>
                      <a:r>
                        <a:rPr lang="ru-RU" sz="1100" dirty="0" smtClean="0"/>
                        <a:t>Шахматная игра</a:t>
                      </a:r>
                      <a:endParaRPr lang="ru-RU" sz="1100" dirty="0"/>
                    </a:p>
                  </a:txBody>
                  <a:tcPr/>
                </a:tc>
              </a:tr>
              <a:tr h="464949">
                <a:tc>
                  <a:txBody>
                    <a:bodyPr/>
                    <a:lstStyle/>
                    <a:p>
                      <a:r>
                        <a:rPr lang="ru-RU" sz="1100" dirty="0" smtClean="0"/>
                        <a:t>5. </a:t>
                      </a:r>
                      <a:endParaRPr lang="ru-RU" sz="1100" dirty="0"/>
                    </a:p>
                  </a:txBody>
                  <a:tcPr/>
                </a:tc>
                <a:tc>
                  <a:txBody>
                    <a:bodyPr/>
                    <a:lstStyle/>
                    <a:p>
                      <a:r>
                        <a:rPr lang="ru-RU" sz="1100" dirty="0" smtClean="0"/>
                        <a:t>Краткая запись в свидетельстве о рождении</a:t>
                      </a:r>
                      <a:endParaRPr lang="ru-RU" sz="1100" dirty="0"/>
                    </a:p>
                  </a:txBody>
                  <a:tcPr/>
                </a:tc>
                <a:tc>
                  <a:txBody>
                    <a:bodyPr/>
                    <a:lstStyle/>
                    <a:p>
                      <a:r>
                        <a:rPr lang="ru-RU" sz="1100" dirty="0" err="1" smtClean="0"/>
                        <a:t>Кр</a:t>
                      </a:r>
                      <a:endParaRPr lang="ru-RU" sz="1100" dirty="0"/>
                    </a:p>
                  </a:txBody>
                  <a:tcPr/>
                </a:tc>
              </a:tr>
              <a:tr h="311463">
                <a:tc>
                  <a:txBody>
                    <a:bodyPr/>
                    <a:lstStyle/>
                    <a:p>
                      <a:r>
                        <a:rPr lang="ru-RU" sz="1100" dirty="0" smtClean="0"/>
                        <a:t>6.</a:t>
                      </a:r>
                      <a:endParaRPr lang="ru-RU" sz="1100" dirty="0"/>
                    </a:p>
                  </a:txBody>
                  <a:tcPr/>
                </a:tc>
                <a:tc>
                  <a:txBody>
                    <a:bodyPr/>
                    <a:lstStyle/>
                    <a:p>
                      <a:r>
                        <a:rPr lang="ru-RU" sz="1100" dirty="0" smtClean="0"/>
                        <a:t>Постоянное место жительства</a:t>
                      </a:r>
                      <a:endParaRPr lang="ru-RU" sz="1100" dirty="0"/>
                    </a:p>
                  </a:txBody>
                  <a:tcPr/>
                </a:tc>
                <a:tc>
                  <a:txBody>
                    <a:bodyPr/>
                    <a:lstStyle/>
                    <a:p>
                      <a:r>
                        <a:rPr lang="en-US" sz="1100" dirty="0" smtClean="0"/>
                        <a:t>d1,</a:t>
                      </a:r>
                      <a:r>
                        <a:rPr lang="en-US" sz="1100" baseline="0" dirty="0" smtClean="0"/>
                        <a:t> d8</a:t>
                      </a:r>
                      <a:endParaRPr lang="ru-RU" sz="1100" dirty="0"/>
                    </a:p>
                  </a:txBody>
                  <a:tcPr/>
                </a:tc>
              </a:tr>
              <a:tr h="432048">
                <a:tc>
                  <a:txBody>
                    <a:bodyPr/>
                    <a:lstStyle/>
                    <a:p>
                      <a:r>
                        <a:rPr lang="en-US" sz="1100" dirty="0" smtClean="0"/>
                        <a:t>7</a:t>
                      </a:r>
                      <a:r>
                        <a:rPr lang="ru-RU" sz="1100" dirty="0" smtClean="0"/>
                        <a:t>.</a:t>
                      </a:r>
                      <a:endParaRPr lang="ru-RU" sz="1100" dirty="0"/>
                    </a:p>
                  </a:txBody>
                  <a:tcPr/>
                </a:tc>
                <a:tc>
                  <a:txBody>
                    <a:bodyPr/>
                    <a:lstStyle/>
                    <a:p>
                      <a:r>
                        <a:rPr lang="ru-RU" sz="1100" dirty="0" smtClean="0"/>
                        <a:t>Способ передвижения на шахматной доске</a:t>
                      </a:r>
                      <a:endParaRPr lang="ru-RU" sz="1100" dirty="0"/>
                    </a:p>
                  </a:txBody>
                  <a:tcPr/>
                </a:tc>
                <a:tc>
                  <a:txBody>
                    <a:bodyPr/>
                    <a:lstStyle/>
                    <a:p>
                      <a:r>
                        <a:rPr lang="ru-RU" sz="1100" dirty="0" smtClean="0"/>
                        <a:t>По </a:t>
                      </a:r>
                      <a:r>
                        <a:rPr lang="ru-RU" sz="1100" dirty="0" err="1" smtClean="0"/>
                        <a:t>горизонтали,вертикали</a:t>
                      </a:r>
                      <a:r>
                        <a:rPr lang="ru-RU" sz="1100" dirty="0" smtClean="0"/>
                        <a:t>, диагонали</a:t>
                      </a:r>
                      <a:endParaRPr lang="ru-RU" sz="1100" dirty="0"/>
                    </a:p>
                  </a:txBody>
                  <a:tcPr/>
                </a:tc>
              </a:tr>
              <a:tr h="360040">
                <a:tc>
                  <a:txBody>
                    <a:bodyPr/>
                    <a:lstStyle/>
                    <a:p>
                      <a:r>
                        <a:rPr lang="ru-RU" sz="1100" dirty="0" smtClean="0"/>
                        <a:t>8.</a:t>
                      </a:r>
                      <a:endParaRPr lang="ru-RU" sz="1100" dirty="0"/>
                    </a:p>
                  </a:txBody>
                  <a:tcPr/>
                </a:tc>
                <a:tc>
                  <a:txBody>
                    <a:bodyPr/>
                    <a:lstStyle/>
                    <a:p>
                      <a:r>
                        <a:rPr lang="ru-RU" sz="1100" dirty="0" smtClean="0"/>
                        <a:t>Особые приметы</a:t>
                      </a:r>
                      <a:endParaRPr lang="ru-RU" sz="1100" dirty="0"/>
                    </a:p>
                  </a:txBody>
                  <a:tcPr/>
                </a:tc>
                <a:tc>
                  <a:txBody>
                    <a:bodyPr/>
                    <a:lstStyle/>
                    <a:p>
                      <a:r>
                        <a:rPr lang="ru-RU" sz="1100" dirty="0" smtClean="0"/>
                        <a:t>В начальной позиции белый король на чёрном поле,   чёрный на белом</a:t>
                      </a:r>
                      <a:endParaRPr lang="ru-RU" sz="1100" dirty="0"/>
                    </a:p>
                  </a:txBody>
                  <a:tcPr/>
                </a:tc>
              </a:tr>
              <a:tr h="517551">
                <a:tc>
                  <a:txBody>
                    <a:bodyPr/>
                    <a:lstStyle/>
                    <a:p>
                      <a:r>
                        <a:rPr lang="ru-RU" sz="1100" dirty="0" smtClean="0"/>
                        <a:t>9.</a:t>
                      </a:r>
                      <a:endParaRPr lang="ru-RU" sz="1100" dirty="0"/>
                    </a:p>
                  </a:txBody>
                  <a:tcPr/>
                </a:tc>
                <a:tc>
                  <a:txBody>
                    <a:bodyPr/>
                    <a:lstStyle/>
                    <a:p>
                      <a:r>
                        <a:rPr lang="ru-RU" sz="1100" dirty="0" smtClean="0"/>
                        <a:t>Как </a:t>
                      </a:r>
                      <a:r>
                        <a:rPr lang="ru-RU" sz="1100" dirty="0" err="1" smtClean="0"/>
                        <a:t>бъёт</a:t>
                      </a:r>
                      <a:r>
                        <a:rPr lang="ru-RU" sz="1100" dirty="0" smtClean="0"/>
                        <a:t> фигуры и уничтожает пешки противника</a:t>
                      </a:r>
                      <a:endParaRPr lang="ru-RU" sz="1100" dirty="0"/>
                    </a:p>
                  </a:txBody>
                  <a:tcPr/>
                </a:tc>
                <a:tc>
                  <a:txBody>
                    <a:bodyPr/>
                    <a:lstStyle/>
                    <a:p>
                      <a:r>
                        <a:rPr lang="ru-RU" sz="1100" dirty="0" smtClean="0"/>
                        <a:t>Так же как и ходит</a:t>
                      </a:r>
                      <a:endParaRPr lang="ru-RU" sz="1100" dirty="0"/>
                    </a:p>
                  </a:txBody>
                  <a:tcPr/>
                </a:tc>
              </a:tr>
              <a:tr h="329520">
                <a:tc>
                  <a:txBody>
                    <a:bodyPr/>
                    <a:lstStyle/>
                    <a:p>
                      <a:r>
                        <a:rPr lang="ru-RU" sz="1100" dirty="0" smtClean="0"/>
                        <a:t>10.</a:t>
                      </a:r>
                      <a:endParaRPr lang="ru-RU" sz="1100" dirty="0"/>
                    </a:p>
                  </a:txBody>
                  <a:tcPr/>
                </a:tc>
                <a:tc>
                  <a:txBody>
                    <a:bodyPr/>
                    <a:lstStyle/>
                    <a:p>
                      <a:r>
                        <a:rPr lang="ru-RU" sz="1100" dirty="0" smtClean="0"/>
                        <a:t>Во сколько очков оценивается</a:t>
                      </a:r>
                      <a:endParaRPr lang="ru-RU" sz="1100" dirty="0"/>
                    </a:p>
                  </a:txBody>
                  <a:tcPr/>
                </a:tc>
                <a:tc>
                  <a:txBody>
                    <a:bodyPr/>
                    <a:lstStyle/>
                    <a:p>
                      <a:r>
                        <a:rPr lang="ru-RU" sz="1100" dirty="0" smtClean="0"/>
                        <a:t>Бесценен</a:t>
                      </a:r>
                      <a:endParaRPr lang="ru-RU" sz="11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357686" y="3571876"/>
            <a:ext cx="3013649" cy="2543520"/>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7" name="Рисунок 4" descr="http://im5-tub.yandex.net/i?id=75482922-03-24"/>
          <p:cNvPicPr>
            <a:picLocks noChangeAspect="1" noChangeArrowheads="1"/>
          </p:cNvPicPr>
          <p:nvPr/>
        </p:nvPicPr>
        <p:blipFill>
          <a:blip r:embed="rId3" cstate="print">
            <a:lum bright="30000" contrast="-10000"/>
          </a:blip>
          <a:srcRect/>
          <a:stretch>
            <a:fillRect/>
          </a:stretch>
        </p:blipFill>
        <p:spPr bwMode="auto">
          <a:xfrm>
            <a:off x="2928926" y="857232"/>
            <a:ext cx="2500330" cy="2500330"/>
          </a:xfrm>
          <a:prstGeom prst="rect">
            <a:avLst/>
          </a:prstGeom>
          <a:noFill/>
        </p:spPr>
      </p:pic>
      <p:sp>
        <p:nvSpPr>
          <p:cNvPr id="1029" name="Rectangle 5"/>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0" name="Picture 6"/>
          <p:cNvPicPr>
            <a:picLocks noChangeAspect="1" noChangeArrowheads="1"/>
          </p:cNvPicPr>
          <p:nvPr/>
        </p:nvPicPr>
        <p:blipFill>
          <a:blip r:embed="rId4" cstate="print"/>
          <a:srcRect/>
          <a:stretch>
            <a:fillRect/>
          </a:stretch>
        </p:blipFill>
        <p:spPr bwMode="auto">
          <a:xfrm>
            <a:off x="857224" y="3786190"/>
            <a:ext cx="2336163" cy="1992610"/>
          </a:xfrm>
          <a:prstGeom prst="rect">
            <a:avLst/>
          </a:prstGeom>
          <a:noFill/>
        </p:spPr>
      </p:pic>
      <p:sp>
        <p:nvSpPr>
          <p:cNvPr id="1032" name="Rectangle 8"/>
          <p:cNvSpPr>
            <a:spLocks noChangeArrowheads="1"/>
          </p:cNvSpPr>
          <p:nvPr/>
        </p:nvSpPr>
        <p:spPr bwMode="auto">
          <a:xfrm>
            <a:off x="0" y="55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ru-RU" sz="6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2428860" y="2786058"/>
            <a:ext cx="3619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всё отлично!</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4572000" y="5929330"/>
            <a:ext cx="2589170"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Всё хорошо!</a:t>
            </a:r>
            <a:endParaRPr lang="ru-RU"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Прямоугольник 12"/>
          <p:cNvSpPr/>
          <p:nvPr/>
        </p:nvSpPr>
        <p:spPr>
          <a:xfrm>
            <a:off x="428596" y="5643578"/>
            <a:ext cx="3214710"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сть вопросы…</a:t>
            </a:r>
            <a:endParaRPr lang="ru-RU"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Прямоугольник 13"/>
          <p:cNvSpPr/>
          <p:nvPr/>
        </p:nvSpPr>
        <p:spPr>
          <a:xfrm>
            <a:off x="142844" y="142852"/>
            <a:ext cx="4153701"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Рефлексия:</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 name="Picture 6"/>
          <p:cNvPicPr>
            <a:picLocks noChangeAspect="1" noChangeArrowheads="1"/>
          </p:cNvPicPr>
          <p:nvPr/>
        </p:nvPicPr>
        <p:blipFill>
          <a:blip r:embed="rId4" cstate="print"/>
          <a:srcRect/>
          <a:stretch>
            <a:fillRect/>
          </a:stretch>
        </p:blipFill>
        <p:spPr bwMode="auto">
          <a:xfrm>
            <a:off x="899592" y="3789040"/>
            <a:ext cx="2336163" cy="1992610"/>
          </a:xfrm>
          <a:prstGeom prst="rect">
            <a:avLst/>
          </a:prstGeom>
          <a:noFill/>
        </p:spPr>
      </p:pic>
      <p:pic>
        <p:nvPicPr>
          <p:cNvPr id="16" name="Picture 6"/>
          <p:cNvPicPr>
            <a:picLocks noChangeAspect="1" noChangeArrowheads="1"/>
          </p:cNvPicPr>
          <p:nvPr/>
        </p:nvPicPr>
        <p:blipFill>
          <a:blip r:embed="rId4" cstate="print"/>
          <a:srcRect/>
          <a:stretch>
            <a:fillRect/>
          </a:stretch>
        </p:blipFill>
        <p:spPr bwMode="auto">
          <a:xfrm>
            <a:off x="1043608" y="3645024"/>
            <a:ext cx="2336163" cy="199261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0" y="142852"/>
            <a:ext cx="1101957" cy="928693"/>
          </a:xfrm>
          <a:prstGeom prst="rect">
            <a:avLst/>
          </a:prstGeom>
          <a:noFill/>
        </p:spPr>
      </p:pic>
      <p:sp>
        <p:nvSpPr>
          <p:cNvPr id="8" name="Прямоугольник 7"/>
          <p:cNvSpPr/>
          <p:nvPr/>
        </p:nvSpPr>
        <p:spPr>
          <a:xfrm>
            <a:off x="571472" y="357166"/>
            <a:ext cx="7750074" cy="2800767"/>
          </a:xfrm>
          <a:prstGeom prst="rect">
            <a:avLst/>
          </a:prstGeom>
        </p:spPr>
        <p:txBody>
          <a:bodyPr wrap="square">
            <a:spAutoFit/>
          </a:bodyPr>
          <a:lstStyle/>
          <a:p>
            <a:pPr algn="ctr"/>
            <a:r>
              <a:rPr lang="ru-RU" sz="4400" b="1" dirty="0" smtClean="0">
                <a:solidFill>
                  <a:srgbClr val="002060"/>
                </a:solidFill>
                <a:latin typeface="Comic Sans MS" pitchFamily="66" charset="0"/>
              </a:rPr>
              <a:t>В королевство шахмат прогулку совершим.</a:t>
            </a:r>
          </a:p>
          <a:p>
            <a:pPr algn="ctr"/>
            <a:r>
              <a:rPr lang="ru-RU" sz="4400" b="1" dirty="0" smtClean="0">
                <a:solidFill>
                  <a:srgbClr val="002060"/>
                </a:solidFill>
                <a:latin typeface="Comic Sans MS" pitchFamily="66" charset="0"/>
              </a:rPr>
              <a:t>О жителях что помним, сегодня повторим.</a:t>
            </a:r>
            <a:endParaRPr lang="ru-RU" sz="4400" b="1" dirty="0">
              <a:solidFill>
                <a:srgbClr val="002060"/>
              </a:solidFill>
              <a:latin typeface="Comic Sans MS" pitchFamily="66" charset="0"/>
            </a:endParaRPr>
          </a:p>
        </p:txBody>
      </p:sp>
      <p:sp>
        <p:nvSpPr>
          <p:cNvPr id="9" name="Прямоугольник 8"/>
          <p:cNvSpPr/>
          <p:nvPr/>
        </p:nvSpPr>
        <p:spPr>
          <a:xfrm>
            <a:off x="285720" y="2786058"/>
            <a:ext cx="7643866" cy="2123658"/>
          </a:xfrm>
          <a:prstGeom prst="rect">
            <a:avLst/>
          </a:prstGeom>
        </p:spPr>
        <p:txBody>
          <a:bodyPr wrap="square">
            <a:spAutoFit/>
          </a:bodyPr>
          <a:lstStyle/>
          <a:p>
            <a:pPr algn="ctr"/>
            <a:endParaRPr lang="en-US" sz="3200" b="1" dirty="0" smtClean="0">
              <a:solidFill>
                <a:srgbClr val="FF0000"/>
              </a:solidFill>
              <a:latin typeface="Comic Sans MS" pitchFamily="66" charset="0"/>
            </a:endParaRPr>
          </a:p>
          <a:p>
            <a:pPr algn="ctr"/>
            <a:r>
              <a:rPr lang="ru-RU" sz="3600" b="1" u="sng" dirty="0" smtClean="0">
                <a:solidFill>
                  <a:srgbClr val="FF0000"/>
                </a:solidFill>
                <a:latin typeface="Comic Sans MS" pitchFamily="66" charset="0"/>
              </a:rPr>
              <a:t>Загадка</a:t>
            </a:r>
          </a:p>
          <a:p>
            <a:pPr algn="ctr"/>
            <a:r>
              <a:rPr lang="ru-RU" sz="3200" b="1" dirty="0" smtClean="0">
                <a:solidFill>
                  <a:srgbClr val="002060"/>
                </a:solidFill>
                <a:latin typeface="Comic Sans MS" pitchFamily="66" charset="0"/>
              </a:rPr>
              <a:t>Не люди, не звери, не часы, а ходят? </a:t>
            </a:r>
            <a:endParaRPr lang="ru-RU" sz="3200" b="1" dirty="0">
              <a:solidFill>
                <a:srgbClr val="002060"/>
              </a:solidFill>
              <a:latin typeface="Comic Sans MS" pitchFamily="66" charset="0"/>
            </a:endParaRPr>
          </a:p>
        </p:txBody>
      </p:sp>
      <p:sp>
        <p:nvSpPr>
          <p:cNvPr id="10" name="Прямоугольник 9"/>
          <p:cNvSpPr/>
          <p:nvPr/>
        </p:nvSpPr>
        <p:spPr>
          <a:xfrm>
            <a:off x="1714480" y="6000768"/>
            <a:ext cx="4643470" cy="584775"/>
          </a:xfrm>
          <a:prstGeom prst="rect">
            <a:avLst/>
          </a:prstGeom>
          <a:solidFill>
            <a:schemeClr val="bg1"/>
          </a:solidFill>
        </p:spPr>
        <p:txBody>
          <a:bodyPr wrap="square">
            <a:spAutoFit/>
          </a:bodyPr>
          <a:lstStyle/>
          <a:p>
            <a:r>
              <a:rPr lang="ru-RU" sz="3200" b="1" dirty="0" smtClean="0">
                <a:solidFill>
                  <a:srgbClr val="FF0000"/>
                </a:solidFill>
                <a:latin typeface="Comic Sans MS" pitchFamily="66" charset="0"/>
              </a:rPr>
              <a:t>Шахматные фигуры</a:t>
            </a:r>
            <a:endParaRPr lang="ru-RU" sz="3200" b="1" dirty="0">
              <a:solidFill>
                <a:srgbClr val="FF0000"/>
              </a:solidFill>
              <a:latin typeface="Comic Sans MS" pitchFamily="66" charset="0"/>
            </a:endParaRPr>
          </a:p>
        </p:txBody>
      </p:sp>
      <p:pic>
        <p:nvPicPr>
          <p:cNvPr id="12" name="Рисунок 11" descr="75-22.jpg"/>
          <p:cNvPicPr>
            <a:picLocks noChangeAspect="1"/>
          </p:cNvPicPr>
          <p:nvPr/>
        </p:nvPicPr>
        <p:blipFill>
          <a:blip r:embed="rId3" cstate="print"/>
          <a:srcRect t="22826" b="24999"/>
          <a:stretch>
            <a:fillRect/>
          </a:stretch>
        </p:blipFill>
        <p:spPr>
          <a:xfrm>
            <a:off x="2357422" y="4786322"/>
            <a:ext cx="2762248" cy="1428760"/>
          </a:xfrm>
          <a:prstGeom prst="rect">
            <a:avLst/>
          </a:prstGeom>
        </p:spPr>
      </p:pic>
      <p:pic>
        <p:nvPicPr>
          <p:cNvPr id="7" name="Picture 2" descr="C:\Documents and Settings\Admin\Рабочий стол\Шахматы\Картинки\clip-art-playing-chess-340651.jpg"/>
          <p:cNvPicPr>
            <a:picLocks noGrp="1" noChangeAspect="1" noChangeArrowheads="1"/>
          </p:cNvPicPr>
          <p:nvPr>
            <p:ph idx="1"/>
          </p:nvPr>
        </p:nvPicPr>
        <p:blipFill>
          <a:blip r:embed="rId4" cstate="print"/>
          <a:srcRect/>
          <a:stretch>
            <a:fillRect/>
          </a:stretch>
        </p:blipFill>
        <p:spPr bwMode="auto">
          <a:xfrm>
            <a:off x="5786446" y="4286256"/>
            <a:ext cx="2233033" cy="24107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5400" dirty="0" smtClean="0">
                <a:solidFill>
                  <a:schemeClr val="tx2">
                    <a:lumMod val="75000"/>
                  </a:schemeClr>
                </a:solidFill>
                <a:latin typeface="Comic Sans MS" pitchFamily="66" charset="0"/>
              </a:rPr>
              <a:t>Угадайте</a:t>
            </a:r>
            <a:endParaRPr lang="ru-RU" sz="6000" dirty="0">
              <a:solidFill>
                <a:schemeClr val="tx2">
                  <a:lumMod val="75000"/>
                </a:schemeClr>
              </a:solidFill>
              <a:latin typeface="Comic Sans MS" pitchFamily="66" charset="0"/>
            </a:endParaRPr>
          </a:p>
        </p:txBody>
      </p:sp>
      <p:pic>
        <p:nvPicPr>
          <p:cNvPr id="4" name="Picture 2" descr="C:\Documents and Settings\Admin\Рабочий стол\Шахматы\Картинки\1501957ywkikh8gcb.gif"/>
          <p:cNvPicPr>
            <a:picLocks noChangeAspect="1" noChangeArrowheads="1" noCrop="1"/>
          </p:cNvPicPr>
          <p:nvPr/>
        </p:nvPicPr>
        <p:blipFill>
          <a:blip r:embed="rId2" cstate="print"/>
          <a:srcRect/>
          <a:stretch>
            <a:fillRect/>
          </a:stretch>
        </p:blipFill>
        <p:spPr bwMode="auto">
          <a:xfrm>
            <a:off x="428596" y="642918"/>
            <a:ext cx="1232571" cy="1038770"/>
          </a:xfrm>
          <a:prstGeom prst="rect">
            <a:avLst/>
          </a:prstGeom>
          <a:noFill/>
        </p:spPr>
      </p:pic>
      <p:pic>
        <p:nvPicPr>
          <p:cNvPr id="5" name="Picture 3" descr="C:\Users\User\Desktop\Figuryферзь.jpg"/>
          <p:cNvPicPr>
            <a:picLocks noGrp="1" noChangeAspect="1" noChangeArrowheads="1"/>
          </p:cNvPicPr>
          <p:nvPr>
            <p:ph idx="1"/>
          </p:nvPr>
        </p:nvPicPr>
        <p:blipFill>
          <a:blip r:embed="rId3" cstate="print"/>
          <a:srcRect/>
          <a:stretch>
            <a:fillRect/>
          </a:stretch>
        </p:blipFill>
        <p:spPr bwMode="auto">
          <a:xfrm>
            <a:off x="467544" y="2420888"/>
            <a:ext cx="1314450" cy="3209925"/>
          </a:xfrm>
          <a:prstGeom prst="rect">
            <a:avLst/>
          </a:prstGeom>
          <a:noFill/>
        </p:spPr>
      </p:pic>
      <p:pic>
        <p:nvPicPr>
          <p:cNvPr id="6" name="Picture 2" descr="C:\Users\User\Desktop\Figuryладья.jpg"/>
          <p:cNvPicPr>
            <a:picLocks noChangeAspect="1" noChangeArrowheads="1"/>
          </p:cNvPicPr>
          <p:nvPr/>
        </p:nvPicPr>
        <p:blipFill>
          <a:blip r:embed="rId4" cstate="print"/>
          <a:srcRect/>
          <a:stretch>
            <a:fillRect/>
          </a:stretch>
        </p:blipFill>
        <p:spPr bwMode="auto">
          <a:xfrm>
            <a:off x="2123728" y="2636912"/>
            <a:ext cx="1376540" cy="2971031"/>
          </a:xfrm>
          <a:prstGeom prst="rect">
            <a:avLst/>
          </a:prstGeom>
          <a:noFill/>
        </p:spPr>
      </p:pic>
      <p:pic>
        <p:nvPicPr>
          <p:cNvPr id="7" name="Picture 6" descr="C:\Users\User\Desktop\Figuryслон.jpg"/>
          <p:cNvPicPr>
            <a:picLocks noChangeAspect="1" noChangeArrowheads="1"/>
          </p:cNvPicPr>
          <p:nvPr/>
        </p:nvPicPr>
        <p:blipFill>
          <a:blip r:embed="rId5" cstate="print"/>
          <a:srcRect/>
          <a:stretch>
            <a:fillRect/>
          </a:stretch>
        </p:blipFill>
        <p:spPr bwMode="auto">
          <a:xfrm>
            <a:off x="3851920" y="2780928"/>
            <a:ext cx="1152128" cy="2826160"/>
          </a:xfrm>
          <a:prstGeom prst="rect">
            <a:avLst/>
          </a:prstGeom>
          <a:noFill/>
        </p:spPr>
      </p:pic>
      <p:pic>
        <p:nvPicPr>
          <p:cNvPr id="8" name="Picture 4" descr="C:\Users\User\Desktop\Figuryконь.jpg"/>
          <p:cNvPicPr>
            <a:picLocks noChangeAspect="1" noChangeArrowheads="1"/>
          </p:cNvPicPr>
          <p:nvPr/>
        </p:nvPicPr>
        <p:blipFill>
          <a:blip r:embed="rId6" cstate="print"/>
          <a:srcRect/>
          <a:stretch>
            <a:fillRect/>
          </a:stretch>
        </p:blipFill>
        <p:spPr bwMode="auto">
          <a:xfrm>
            <a:off x="5364088" y="2996952"/>
            <a:ext cx="1152128" cy="2618473"/>
          </a:xfrm>
          <a:prstGeom prst="rect">
            <a:avLst/>
          </a:prstGeom>
          <a:noFill/>
        </p:spPr>
      </p:pic>
      <p:pic>
        <p:nvPicPr>
          <p:cNvPr id="9" name="Picture 5" descr="C:\Users\User\Desktop\Figuryпешка.jpg"/>
          <p:cNvPicPr>
            <a:picLocks noChangeAspect="1" noChangeArrowheads="1"/>
          </p:cNvPicPr>
          <p:nvPr/>
        </p:nvPicPr>
        <p:blipFill>
          <a:blip r:embed="rId7" cstate="print"/>
          <a:srcRect/>
          <a:stretch>
            <a:fillRect/>
          </a:stretch>
        </p:blipFill>
        <p:spPr bwMode="auto">
          <a:xfrm>
            <a:off x="6786578" y="3357562"/>
            <a:ext cx="1008112" cy="2279072"/>
          </a:xfrm>
          <a:prstGeom prst="rect">
            <a:avLst/>
          </a:prstGeom>
          <a:noFill/>
        </p:spPr>
      </p:pic>
      <p:pic>
        <p:nvPicPr>
          <p:cNvPr id="11" name="Рисунок 10" descr="75-22.jpg"/>
          <p:cNvPicPr>
            <a:picLocks noChangeAspect="1"/>
          </p:cNvPicPr>
          <p:nvPr/>
        </p:nvPicPr>
        <p:blipFill>
          <a:blip r:embed="rId8" cstate="print"/>
          <a:srcRect t="24219" r="80469" b="27734"/>
          <a:stretch>
            <a:fillRect/>
          </a:stretch>
        </p:blipFill>
        <p:spPr>
          <a:xfrm>
            <a:off x="6715140" y="214290"/>
            <a:ext cx="1047736" cy="2577477"/>
          </a:xfrm>
          <a:prstGeom prst="rect">
            <a:avLst/>
          </a:prstGeom>
        </p:spPr>
      </p:pic>
      <p:pic>
        <p:nvPicPr>
          <p:cNvPr id="12" name="Рисунок 11" descr="johnpwarren_Chess_piece_black_king.png"/>
          <p:cNvPicPr>
            <a:picLocks noChangeAspect="1"/>
          </p:cNvPicPr>
          <p:nvPr/>
        </p:nvPicPr>
        <p:blipFill>
          <a:blip r:embed="rId9" cstate="print"/>
          <a:stretch>
            <a:fillRect/>
          </a:stretch>
        </p:blipFill>
        <p:spPr>
          <a:xfrm>
            <a:off x="714348" y="214290"/>
            <a:ext cx="914479" cy="2032176"/>
          </a:xfrm>
          <a:prstGeom prst="rect">
            <a:avLst/>
          </a:prstGeom>
        </p:spPr>
      </p:pic>
      <p:sp>
        <p:nvSpPr>
          <p:cNvPr id="13" name="Прямоугольник 12"/>
          <p:cNvSpPr/>
          <p:nvPr/>
        </p:nvSpPr>
        <p:spPr>
          <a:xfrm>
            <a:off x="2500298" y="357166"/>
            <a:ext cx="380585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короли</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2000"/>
                                        <p:tgtEl>
                                          <p:spTgt spid="11"/>
                                        </p:tgtEl>
                                      </p:cBhvr>
                                    </p:animEffect>
                                  </p:childTnLst>
                                </p:cTn>
                              </p:par>
                              <p:par>
                                <p:cTn id="41" presetID="22" presetClass="entr" presetSubtype="1"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2000"/>
                                        <p:tgtEl>
                                          <p:spTgt spid="1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239000" cy="1143000"/>
          </a:xfrm>
        </p:spPr>
        <p:txBody>
          <a:bodyPr>
            <a:normAutofit fontScale="90000"/>
          </a:bodyPr>
          <a:lstStyle/>
          <a:p>
            <a:r>
              <a:rPr lang="ru-RU" dirty="0" smtClean="0"/>
              <a:t>    </a:t>
            </a:r>
            <a:r>
              <a:rPr lang="ru-RU" sz="4400" dirty="0" smtClean="0">
                <a:latin typeface="Comic Sans MS" pitchFamily="66" charset="0"/>
              </a:rPr>
              <a:t>Деление на команды</a:t>
            </a:r>
            <a:endParaRPr lang="ru-RU" sz="4400" dirty="0">
              <a:latin typeface="Comic Sans MS" pitchFamily="66" charset="0"/>
            </a:endParaRPr>
          </a:p>
        </p:txBody>
      </p:sp>
      <p:pic>
        <p:nvPicPr>
          <p:cNvPr id="4" name="Содержимое 3" descr="figureswy_enl.jpg"/>
          <p:cNvPicPr>
            <a:picLocks noGrp="1" noChangeAspect="1"/>
          </p:cNvPicPr>
          <p:nvPr>
            <p:ph idx="1"/>
          </p:nvPr>
        </p:nvPicPr>
        <p:blipFill>
          <a:blip r:embed="rId2" cstate="print"/>
          <a:stretch>
            <a:fillRect/>
          </a:stretch>
        </p:blipFill>
        <p:spPr>
          <a:xfrm>
            <a:off x="214282" y="1142984"/>
            <a:ext cx="7740276" cy="516018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Шахматы\Картинки\26.jpg"/>
          <p:cNvPicPr>
            <a:picLocks noChangeAspect="1" noChangeArrowheads="1"/>
          </p:cNvPicPr>
          <p:nvPr/>
        </p:nvPicPr>
        <p:blipFill>
          <a:blip r:embed="rId2" cstate="print"/>
          <a:srcRect/>
          <a:stretch>
            <a:fillRect/>
          </a:stretch>
        </p:blipFill>
        <p:spPr bwMode="auto">
          <a:xfrm>
            <a:off x="5357818" y="3571876"/>
            <a:ext cx="2403659" cy="3017495"/>
          </a:xfrm>
          <a:prstGeom prst="rect">
            <a:avLst/>
          </a:prstGeom>
          <a:noFill/>
        </p:spPr>
      </p:pic>
      <p:sp>
        <p:nvSpPr>
          <p:cNvPr id="3" name="Содержимое 2"/>
          <p:cNvSpPr>
            <a:spLocks noGrp="1"/>
          </p:cNvSpPr>
          <p:nvPr>
            <p:ph idx="1"/>
          </p:nvPr>
        </p:nvSpPr>
        <p:spPr>
          <a:xfrm>
            <a:off x="428596" y="1571612"/>
            <a:ext cx="7239000" cy="4846320"/>
          </a:xfrm>
        </p:spPr>
        <p:txBody>
          <a:bodyPr/>
          <a:lstStyle/>
          <a:p>
            <a:endParaRPr lang="ru-RU" dirty="0" smtClean="0"/>
          </a:p>
          <a:p>
            <a:pPr>
              <a:buNone/>
            </a:pPr>
            <a:r>
              <a:rPr lang="ru-RU" sz="3600" b="1" dirty="0" smtClean="0">
                <a:solidFill>
                  <a:srgbClr val="002060"/>
                </a:solidFill>
                <a:latin typeface="Comic Sans MS" pitchFamily="66" charset="0"/>
              </a:rPr>
              <a:t>Их на поле всего два,</a:t>
            </a:r>
          </a:p>
          <a:p>
            <a:pPr>
              <a:buNone/>
            </a:pPr>
            <a:r>
              <a:rPr lang="ru-RU" sz="3600" b="1" dirty="0" smtClean="0">
                <a:solidFill>
                  <a:srgbClr val="002060"/>
                </a:solidFill>
                <a:latin typeface="Comic Sans MS" pitchFamily="66" charset="0"/>
              </a:rPr>
              <a:t>Из-за них идет война.</a:t>
            </a:r>
          </a:p>
          <a:p>
            <a:pPr>
              <a:buNone/>
            </a:pPr>
            <a:r>
              <a:rPr lang="ru-RU" sz="3600" b="1" dirty="0" smtClean="0">
                <a:solidFill>
                  <a:srgbClr val="002060"/>
                </a:solidFill>
                <a:latin typeface="Comic Sans MS" pitchFamily="66" charset="0"/>
              </a:rPr>
              <a:t>Одного поймать в ловушку -</a:t>
            </a:r>
          </a:p>
          <a:p>
            <a:pPr>
              <a:buNone/>
            </a:pPr>
            <a:r>
              <a:rPr lang="ru-RU" sz="3600" b="1" dirty="0" smtClean="0">
                <a:solidFill>
                  <a:srgbClr val="002060"/>
                </a:solidFill>
                <a:latin typeface="Comic Sans MS" pitchFamily="66" charset="0"/>
              </a:rPr>
              <a:t>Прекращается игра.</a:t>
            </a:r>
          </a:p>
          <a:p>
            <a:endParaRPr lang="ru-RU" sz="3200" dirty="0">
              <a:latin typeface="Comic Sans MS" pitchFamily="66" charset="0"/>
            </a:endParaRPr>
          </a:p>
        </p:txBody>
      </p:sp>
      <p:sp>
        <p:nvSpPr>
          <p:cNvPr id="5" name="Прямоугольник 4"/>
          <p:cNvSpPr/>
          <p:nvPr/>
        </p:nvSpPr>
        <p:spPr>
          <a:xfrm>
            <a:off x="928662" y="5143512"/>
            <a:ext cx="3816424" cy="923330"/>
          </a:xfrm>
          <a:prstGeom prst="rect">
            <a:avLst/>
          </a:prstGeom>
        </p:spPr>
        <p:txBody>
          <a:bodyPr wrap="square">
            <a:spAutoFit/>
          </a:bodyPr>
          <a:lstStyle/>
          <a:p>
            <a:pPr algn="ctr"/>
            <a:r>
              <a:rPr lang="ru-RU" sz="5400" b="1" dirty="0" smtClean="0">
                <a:solidFill>
                  <a:srgbClr val="C00000"/>
                </a:solidFill>
                <a:latin typeface="Comic Sans MS" pitchFamily="66" charset="0"/>
              </a:rPr>
              <a:t>Король</a:t>
            </a:r>
            <a:endParaRPr lang="ru-RU" sz="5400" b="1" dirty="0">
              <a:solidFill>
                <a:srgbClr val="C00000"/>
              </a:solidFill>
              <a:latin typeface="Comic Sans MS" pitchFamily="66" charset="0"/>
            </a:endParaRPr>
          </a:p>
        </p:txBody>
      </p:sp>
      <p:sp>
        <p:nvSpPr>
          <p:cNvPr id="6" name="Прямоугольник 5"/>
          <p:cNvSpPr/>
          <p:nvPr/>
        </p:nvSpPr>
        <p:spPr>
          <a:xfrm>
            <a:off x="285720" y="214290"/>
            <a:ext cx="750099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smtClean="0">
                <a:ln w="11430"/>
                <a:solidFill>
                  <a:srgbClr val="FF0000"/>
                </a:solidFill>
                <a:effectLst>
                  <a:outerShdw blurRad="38100" dist="38100" dir="2700000" algn="tl">
                    <a:srgbClr val="000000">
                      <a:alpha val="43137"/>
                    </a:srgbClr>
                  </a:outerShdw>
                </a:effectLst>
                <a:latin typeface="Comic Sans MS" pitchFamily="66" charset="0"/>
              </a:rPr>
              <a:t>Да здравствует</a:t>
            </a:r>
            <a:endParaRPr lang="en-US" sz="6000" b="1" cap="none" spc="50" dirty="0" smtClean="0">
              <a:ln w="11430"/>
              <a:solidFill>
                <a:srgbClr val="FF0000"/>
              </a:solidFill>
              <a:effectLst>
                <a:outerShdw blurRad="38100" dist="38100" dir="2700000" algn="tl">
                  <a:srgbClr val="000000">
                    <a:alpha val="43137"/>
                  </a:srgbClr>
                </a:outerShdw>
              </a:effectLst>
              <a:latin typeface="Comic Sans MS" pitchFamily="66" charset="0"/>
            </a:endParaRPr>
          </a:p>
          <a:p>
            <a:pPr algn="ctr"/>
            <a:r>
              <a:rPr lang="ru-RU" sz="6000" b="1" cap="none" spc="50" dirty="0" smtClean="0">
                <a:ln w="11430"/>
                <a:solidFill>
                  <a:srgbClr val="FF0000"/>
                </a:solidFill>
                <a:effectLst>
                  <a:outerShdw blurRad="38100" dist="38100" dir="2700000" algn="tl">
                    <a:srgbClr val="000000">
                      <a:alpha val="43137"/>
                    </a:srgbClr>
                  </a:outerShdw>
                </a:effectLst>
                <a:latin typeface="Comic Sans MS" pitchFamily="66" charset="0"/>
              </a:rPr>
              <a:t> король!</a:t>
            </a:r>
            <a:endParaRPr lang="ru-RU" sz="6000" b="1" cap="none" spc="50" dirty="0">
              <a:ln w="11430"/>
              <a:solidFill>
                <a:srgbClr val="FF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8_2.jpg"/>
          <p:cNvPicPr>
            <a:picLocks noGrp="1" noChangeAspect="1"/>
          </p:cNvPicPr>
          <p:nvPr>
            <p:ph idx="1"/>
          </p:nvPr>
        </p:nvPicPr>
        <p:blipFill>
          <a:blip r:embed="rId2" cstate="print"/>
          <a:stretch>
            <a:fillRect/>
          </a:stretch>
        </p:blipFill>
        <p:spPr>
          <a:xfrm>
            <a:off x="30183" y="0"/>
            <a:ext cx="8113717"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57290" y="1285860"/>
            <a:ext cx="6128571" cy="5112568"/>
          </a:xfrm>
          <a:prstGeom prst="rect">
            <a:avLst/>
          </a:prstGeom>
        </p:spPr>
      </p:pic>
      <p:sp>
        <p:nvSpPr>
          <p:cNvPr id="4" name="Объект 3"/>
          <p:cNvSpPr>
            <a:spLocks noGrp="1"/>
          </p:cNvSpPr>
          <p:nvPr>
            <p:ph sz="quarter" idx="1"/>
          </p:nvPr>
        </p:nvSpPr>
        <p:spPr>
          <a:xfrm>
            <a:off x="395536" y="188640"/>
            <a:ext cx="7176860" cy="648072"/>
          </a:xfrm>
          <a:noFill/>
        </p:spPr>
        <p:txBody>
          <a:bodyPr>
            <a:noAutofit/>
          </a:bodyPr>
          <a:lstStyle/>
          <a:p>
            <a:pPr marL="0" indent="0">
              <a:buNone/>
            </a:pPr>
            <a:r>
              <a:rPr lang="ru-RU" sz="4000" dirty="0" smtClean="0">
                <a:latin typeface="Comic Sans MS" pitchFamily="66" charset="0"/>
              </a:rPr>
              <a:t>           </a:t>
            </a:r>
            <a:r>
              <a:rPr lang="ru-RU" sz="4000" b="1" dirty="0" smtClean="0">
                <a:solidFill>
                  <a:srgbClr val="002060"/>
                </a:solidFill>
                <a:latin typeface="Comic Sans MS" pitchFamily="66" charset="0"/>
              </a:rPr>
              <a:t>Расставь фигуры</a:t>
            </a:r>
            <a:endParaRPr lang="ru-RU" sz="4000" b="1" dirty="0">
              <a:solidFill>
                <a:srgbClr val="002060"/>
              </a:solidFill>
              <a:latin typeface="Comic Sans MS" pitchFamily="66" charset="0"/>
            </a:endParaRPr>
          </a:p>
        </p:txBody>
      </p:sp>
      <p:pic>
        <p:nvPicPr>
          <p:cNvPr id="5" name="Picture 2" descr="C:\Documents and Settings\Admin\Рабочий стол\Шахматы\Картинки\1501957ywkikh8gcb.gif"/>
          <p:cNvPicPr>
            <a:picLocks noChangeAspect="1" noChangeArrowheads="1" noCrop="1"/>
          </p:cNvPicPr>
          <p:nvPr/>
        </p:nvPicPr>
        <p:blipFill>
          <a:blip r:embed="rId3" cstate="print"/>
          <a:srcRect/>
          <a:stretch>
            <a:fillRect/>
          </a:stretch>
        </p:blipFill>
        <p:spPr bwMode="auto">
          <a:xfrm>
            <a:off x="285720" y="285728"/>
            <a:ext cx="1271490" cy="1071570"/>
          </a:xfrm>
          <a:prstGeom prst="rect">
            <a:avLst/>
          </a:prstGeom>
          <a:noFill/>
        </p:spPr>
      </p:pic>
    </p:spTree>
    <p:extLst>
      <p:ext uri="{BB962C8B-B14F-4D97-AF65-F5344CB8AC3E}">
        <p14:creationId xmlns:p14="http://schemas.microsoft.com/office/powerpoint/2010/main" xmlns="" val="4188522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Ходы короля"/>
          <p:cNvPicPr>
            <a:picLocks noChangeAspect="1" noChangeArrowheads="1"/>
          </p:cNvPicPr>
          <p:nvPr/>
        </p:nvPicPr>
        <p:blipFill>
          <a:blip r:embed="rId2" cstate="print"/>
          <a:srcRect/>
          <a:stretch>
            <a:fillRect/>
          </a:stretch>
        </p:blipFill>
        <p:spPr bwMode="auto">
          <a:xfrm>
            <a:off x="1071538" y="1428736"/>
            <a:ext cx="6072230" cy="5000661"/>
          </a:xfrm>
          <a:prstGeom prst="rect">
            <a:avLst/>
          </a:prstGeom>
          <a:noFill/>
        </p:spPr>
      </p:pic>
      <p:sp>
        <p:nvSpPr>
          <p:cNvPr id="3" name="Прямоугольник 2"/>
          <p:cNvSpPr/>
          <p:nvPr/>
        </p:nvSpPr>
        <p:spPr>
          <a:xfrm>
            <a:off x="928662" y="214290"/>
            <a:ext cx="6976590" cy="923330"/>
          </a:xfrm>
          <a:prstGeom prst="rect">
            <a:avLst/>
          </a:prstGeom>
          <a:solidFill>
            <a:schemeClr val="accent2">
              <a:lumMod val="40000"/>
              <a:lumOff val="6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Как ходит  король.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Ходы короля"/>
          <p:cNvPicPr>
            <a:picLocks noGrp="1" noChangeAspect="1" noChangeArrowheads="1"/>
          </p:cNvPicPr>
          <p:nvPr>
            <p:ph idx="1"/>
          </p:nvPr>
        </p:nvPicPr>
        <p:blipFill>
          <a:blip r:embed="rId2" cstate="print"/>
          <a:srcRect/>
          <a:stretch>
            <a:fillRect/>
          </a:stretch>
        </p:blipFill>
        <p:spPr bwMode="auto">
          <a:xfrm>
            <a:off x="5786446" y="214290"/>
            <a:ext cx="2000264" cy="1643074"/>
          </a:xfrm>
          <a:prstGeom prst="rect">
            <a:avLst/>
          </a:prstGeom>
          <a:noFill/>
        </p:spPr>
      </p:pic>
      <p:sp>
        <p:nvSpPr>
          <p:cNvPr id="5" name="Прямоугольник 4"/>
          <p:cNvSpPr/>
          <p:nvPr/>
        </p:nvSpPr>
        <p:spPr>
          <a:xfrm>
            <a:off x="285720" y="1841242"/>
            <a:ext cx="7786742" cy="5016758"/>
          </a:xfrm>
          <a:prstGeom prst="rect">
            <a:avLst/>
          </a:prstGeom>
        </p:spPr>
        <p:txBody>
          <a:bodyPr wrap="square">
            <a:spAutoFit/>
          </a:bodyPr>
          <a:lstStyle/>
          <a:p>
            <a:pPr algn="just"/>
            <a:r>
              <a:rPr lang="ru-RU" sz="3200" b="1" dirty="0" smtClean="0">
                <a:solidFill>
                  <a:srgbClr val="002060"/>
                </a:solidFill>
                <a:latin typeface="Comic Sans MS" pitchFamily="66" charset="0"/>
              </a:rPr>
              <a:t>Король ходит в любую сторону</a:t>
            </a:r>
            <a:r>
              <a:rPr lang="ru-RU" sz="3200" dirty="0" smtClean="0">
                <a:solidFill>
                  <a:srgbClr val="002060"/>
                </a:solidFill>
                <a:latin typeface="Comic Sans MS" pitchFamily="66" charset="0"/>
              </a:rPr>
              <a:t>: по вертикали, по горизонтали, по диагонали, однако ходит король </a:t>
            </a:r>
            <a:r>
              <a:rPr lang="ru-RU" sz="3200" b="1" dirty="0" smtClean="0">
                <a:solidFill>
                  <a:srgbClr val="002060"/>
                </a:solidFill>
                <a:latin typeface="Comic Sans MS" pitchFamily="66" charset="0"/>
              </a:rPr>
              <a:t>только на одну клетку</a:t>
            </a:r>
            <a:r>
              <a:rPr lang="ru-RU" sz="3200" dirty="0" smtClean="0">
                <a:solidFill>
                  <a:srgbClr val="002060"/>
                </a:solidFill>
                <a:latin typeface="Comic Sans MS" pitchFamily="66" charset="0"/>
              </a:rPr>
              <a:t>. Исключением является специальный ход – рокировка. Также король </a:t>
            </a:r>
            <a:r>
              <a:rPr lang="ru-RU" sz="3200" b="1" dirty="0" smtClean="0">
                <a:solidFill>
                  <a:srgbClr val="002060"/>
                </a:solidFill>
                <a:latin typeface="Comic Sans MS" pitchFamily="66" charset="0"/>
              </a:rPr>
              <a:t>не может ходить на то поле, которое атаковано любой из фигур соперника.</a:t>
            </a:r>
          </a:p>
          <a:p>
            <a:pPr algn="just"/>
            <a:r>
              <a:rPr lang="ru-RU" sz="3200" dirty="0" smtClean="0">
                <a:solidFill>
                  <a:srgbClr val="002060"/>
                </a:solidFill>
                <a:latin typeface="Comic Sans MS" pitchFamily="66" charset="0"/>
              </a:rPr>
              <a:t>Бьёт король также как и ходит.</a:t>
            </a:r>
            <a:endParaRPr lang="ru-RU" sz="2800" dirty="0">
              <a:solidFill>
                <a:srgbClr val="002060"/>
              </a:solidFill>
              <a:latin typeface="Comic Sans MS" pitchFamily="66" charset="0"/>
            </a:endParaRPr>
          </a:p>
        </p:txBody>
      </p:sp>
      <p:pic>
        <p:nvPicPr>
          <p:cNvPr id="6" name="Picture 2" descr="C:\Documents and Settings\Admin\Рабочий стол\Шахматы\Картинки\1501957ywkikh8gcb.gif"/>
          <p:cNvPicPr>
            <a:picLocks noChangeAspect="1" noChangeArrowheads="1" noCrop="1"/>
          </p:cNvPicPr>
          <p:nvPr/>
        </p:nvPicPr>
        <p:blipFill>
          <a:blip r:embed="rId3" cstate="print"/>
          <a:srcRect/>
          <a:stretch>
            <a:fillRect/>
          </a:stretch>
        </p:blipFill>
        <p:spPr bwMode="auto">
          <a:xfrm>
            <a:off x="642910" y="428604"/>
            <a:ext cx="1571636" cy="1324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1683</TotalTime>
  <Words>310</Words>
  <Application>Microsoft Office PowerPoint</Application>
  <PresentationFormat>Экран (4:3)</PresentationFormat>
  <Paragraphs>104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Изящная</vt:lpstr>
      <vt:lpstr>            Занятие  по шахматам   </vt:lpstr>
      <vt:lpstr>Слайд 2</vt:lpstr>
      <vt:lpstr>           Угадайте</vt:lpstr>
      <vt:lpstr>    Деление на команды</vt:lpstr>
      <vt:lpstr>Слайд 5</vt:lpstr>
      <vt:lpstr>Слайд 6</vt:lpstr>
      <vt:lpstr>Слайд 7</vt:lpstr>
      <vt:lpstr>Слайд 8</vt:lpstr>
      <vt:lpstr>Слайд 9</vt:lpstr>
      <vt:lpstr>  Игра «Кратчайший путь»</vt:lpstr>
      <vt:lpstr>         План игры</vt:lpstr>
      <vt:lpstr>      Великое сражение</vt:lpstr>
      <vt:lpstr>Король в игре</vt:lpstr>
      <vt:lpstr>Игра  «Один в поле воин»</vt:lpstr>
      <vt:lpstr>I чемпион     Ребусы</vt:lpstr>
      <vt:lpstr> II чемпион мира по шахматам</vt:lpstr>
      <vt:lpstr>Игра «доберись до ракеты»</vt:lpstr>
      <vt:lpstr>        Анкета  «Король»</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по шахматам</dc:title>
  <dc:creator>User</dc:creator>
  <cp:lastModifiedBy>User</cp:lastModifiedBy>
  <cp:revision>143</cp:revision>
  <dcterms:created xsi:type="dcterms:W3CDTF">2013-10-19T13:40:58Z</dcterms:created>
  <dcterms:modified xsi:type="dcterms:W3CDTF">2013-10-23T15:50:43Z</dcterms:modified>
</cp:coreProperties>
</file>